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6"/>
  </p:notesMasterIdLst>
  <p:sldIdLst>
    <p:sldId id="256" r:id="rId2"/>
    <p:sldId id="257" r:id="rId3"/>
    <p:sldId id="298" r:id="rId4"/>
    <p:sldId id="299" r:id="rId5"/>
    <p:sldId id="282" r:id="rId6"/>
    <p:sldId id="283" r:id="rId7"/>
    <p:sldId id="281" r:id="rId8"/>
    <p:sldId id="297" r:id="rId9"/>
    <p:sldId id="300" r:id="rId10"/>
    <p:sldId id="284" r:id="rId11"/>
    <p:sldId id="296" r:id="rId12"/>
    <p:sldId id="279" r:id="rId13"/>
    <p:sldId id="301" r:id="rId14"/>
    <p:sldId id="258" r:id="rId15"/>
    <p:sldId id="262" r:id="rId16"/>
    <p:sldId id="259" r:id="rId17"/>
    <p:sldId id="263" r:id="rId18"/>
    <p:sldId id="264" r:id="rId19"/>
    <p:sldId id="267" r:id="rId20"/>
    <p:sldId id="265" r:id="rId21"/>
    <p:sldId id="266" r:id="rId22"/>
    <p:sldId id="268" r:id="rId23"/>
    <p:sldId id="287" r:id="rId24"/>
    <p:sldId id="293" r:id="rId25"/>
    <p:sldId id="292" r:id="rId26"/>
    <p:sldId id="291" r:id="rId27"/>
    <p:sldId id="294" r:id="rId28"/>
    <p:sldId id="269" r:id="rId29"/>
    <p:sldId id="302" r:id="rId30"/>
    <p:sldId id="270" r:id="rId31"/>
    <p:sldId id="271" r:id="rId32"/>
    <p:sldId id="273" r:id="rId33"/>
    <p:sldId id="278" r:id="rId34"/>
    <p:sldId id="285" r:id="rId35"/>
  </p:sldIdLst>
  <p:sldSz cx="11520488" cy="6483350"/>
  <p:notesSz cx="6858000" cy="9144000"/>
  <p:embeddedFontLst>
    <p:embeddedFont>
      <p:font typeface="Aptos Narrow" panose="020B0004020202020204" pitchFamily="34" charset="0"/>
      <p:regular r:id="rId37"/>
      <p:bold r:id="rId38"/>
      <p:italic r:id="rId39"/>
      <p:boldItalic r:id="rId40"/>
    </p:embeddedFont>
    <p:embeddedFont>
      <p:font typeface="Arial Narrow" panose="020B0606020202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Lato" panose="020F0502020204030203"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42">
          <p15:clr>
            <a:srgbClr val="A4A3A4"/>
          </p15:clr>
        </p15:guide>
        <p15:guide id="2" pos="3629">
          <p15:clr>
            <a:srgbClr val="A4A3A4"/>
          </p15:clr>
        </p15:guide>
        <p15:guide id="3" orient="horz" pos="1527">
          <p15:clr>
            <a:srgbClr val="A4A3A4"/>
          </p15:clr>
        </p15:guide>
        <p15:guide id="4" pos="51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e Geiselmann" initials="" lastIdx="3" clrIdx="0"/>
  <p:cmAuthor id="1" name="Nichole Howell"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4788F-3DC8-97F0-ABCE-542B8E73D011}" v="1140" dt="2026-03-06T18:27:26.031"/>
    <p1510:client id="{1B44ECE1-A7CB-98A2-CB94-692EDB9E3CE6}" v="192" dt="2026-03-04T19:12:58.795"/>
    <p1510:client id="{9715BECB-55FC-8D1C-ED66-E1AFD879D96F}" v="263" dt="2026-03-06T17:37:24.718"/>
    <p1510:client id="{A94F952E-8BE3-EC4F-07A1-5A642D641E57}" v="740" dt="2026-03-06T18:58:49.236"/>
  </p1510:revLst>
</p1510:revInfo>
</file>

<file path=ppt/tableStyles.xml><?xml version="1.0" encoding="utf-8"?>
<a:tblStyleLst xmlns:a="http://schemas.openxmlformats.org/drawingml/2006/main" def="{A300FE13-4529-4BDE-A557-FEC86FE4ADAF}">
  <a:tblStyle styleId="{A300FE13-4529-4BDE-A557-FEC86FE4AD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DA6777E-916B-4E61-8F7C-E2CE40B27843}"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379" y="53"/>
      </p:cViewPr>
      <p:guideLst>
        <p:guide orient="horz" pos="2042"/>
        <p:guide pos="3629"/>
        <p:guide orient="horz" pos="1527"/>
        <p:guide pos="511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17369-884B-45C0-B5A5-F6CEE4E941B7}" type="doc">
      <dgm:prSet loTypeId="urn:microsoft.com/office/officeart/2005/8/layout/arrow2" loCatId="process" qsTypeId="urn:microsoft.com/office/officeart/2005/8/quickstyle/simple1" qsCatId="simple" csTypeId="urn:microsoft.com/office/officeart/2005/8/colors/colorful1" csCatId="colorful" phldr="1"/>
      <dgm:spPr/>
    </dgm:pt>
    <dgm:pt modelId="{4E1C030F-81F8-411D-A9A2-01AACF6F3F36}">
      <dgm:prSet phldrT="[Text]" phldr="0"/>
      <dgm:spPr/>
      <dgm:t>
        <a:bodyPr/>
        <a:lstStyle/>
        <a:p>
          <a:pPr rtl="0"/>
          <a:r>
            <a:rPr lang="en-US">
              <a:latin typeface="Arial"/>
            </a:rPr>
            <a:t> Dispatcher </a:t>
          </a:r>
          <a:r>
            <a:rPr lang="en-US" err="1">
              <a:latin typeface="Arial"/>
            </a:rPr>
            <a:t>ScanTrip</a:t>
          </a:r>
          <a:r>
            <a:rPr lang="en-US">
              <a:latin typeface="Arial"/>
            </a:rPr>
            <a:t> Cloud</a:t>
          </a:r>
        </a:p>
      </dgm:t>
    </dgm:pt>
    <dgm:pt modelId="{3E20A09D-500A-46AA-B6F3-75EE74F423B1}" type="parTrans" cxnId="{F5FCE227-FC58-405C-9CE3-B1FBB961930F}">
      <dgm:prSet/>
      <dgm:spPr/>
    </dgm:pt>
    <dgm:pt modelId="{A33E278A-4466-41B0-B8C9-8B2436CEFFD2}" type="sibTrans" cxnId="{F5FCE227-FC58-405C-9CE3-B1FBB961930F}">
      <dgm:prSet/>
      <dgm:spPr/>
    </dgm:pt>
    <dgm:pt modelId="{A72F971C-4028-4C60-A99D-4C03796FDCCA}">
      <dgm:prSet phldrT="[Text]" phldr="0"/>
      <dgm:spPr/>
      <dgm:t>
        <a:bodyPr/>
        <a:lstStyle/>
        <a:p>
          <a:pPr rtl="0"/>
          <a:r>
            <a:rPr lang="en-US">
              <a:latin typeface="Arial"/>
            </a:rPr>
            <a:t> Dispatcher Stratus Starter</a:t>
          </a:r>
          <a:endParaRPr lang="en-US"/>
        </a:p>
      </dgm:t>
    </dgm:pt>
    <dgm:pt modelId="{5231E2B4-BC98-44FC-8E9A-0CB7B23C14B4}" type="parTrans" cxnId="{D9B6843B-CCE1-4416-B7AE-D44B009EB61C}">
      <dgm:prSet/>
      <dgm:spPr/>
    </dgm:pt>
    <dgm:pt modelId="{8F87E7E0-FC20-4D8D-9194-1C1B47F4481B}" type="sibTrans" cxnId="{D9B6843B-CCE1-4416-B7AE-D44B009EB61C}">
      <dgm:prSet/>
      <dgm:spPr/>
    </dgm:pt>
    <dgm:pt modelId="{4C3D5FE2-DE69-4D10-A476-152D1E15C538}">
      <dgm:prSet phldr="0"/>
      <dgm:spPr/>
      <dgm:t>
        <a:bodyPr/>
        <a:lstStyle/>
        <a:p>
          <a:pPr rtl="0"/>
          <a:r>
            <a:rPr lang="en-US">
              <a:latin typeface="Arial"/>
            </a:rPr>
            <a:t>Traditional workflow automation in the cloud </a:t>
          </a:r>
        </a:p>
      </dgm:t>
    </dgm:pt>
    <dgm:pt modelId="{B9ED09A7-5BEC-4422-96C7-C6F787D26A2E}" type="parTrans" cxnId="{397DAC25-D5ED-4A0C-94A6-BD4215C5AD1A}">
      <dgm:prSet/>
      <dgm:spPr/>
    </dgm:pt>
    <dgm:pt modelId="{23F18416-0BEE-4E75-B1D4-4B7FB649A8B1}" type="sibTrans" cxnId="{397DAC25-D5ED-4A0C-94A6-BD4215C5AD1A}">
      <dgm:prSet/>
      <dgm:spPr/>
    </dgm:pt>
    <dgm:pt modelId="{7E2EC6C8-6651-4086-8F0B-41B2FC3C06B0}">
      <dgm:prSet phldr="0"/>
      <dgm:spPr/>
      <dgm:t>
        <a:bodyPr/>
        <a:lstStyle/>
        <a:p>
          <a:r>
            <a:rPr lang="en-US">
              <a:latin typeface="Arial"/>
            </a:rPr>
            <a:t>Core scan workflows integrated with KM MFPs</a:t>
          </a:r>
          <a:endParaRPr lang="en-US"/>
        </a:p>
      </dgm:t>
    </dgm:pt>
    <dgm:pt modelId="{33CE6F4D-FB6D-4ACB-82DB-D69B6201F9FD}" type="parTrans" cxnId="{D59F18D9-5EB9-489E-AC13-CEA0F05A1ABA}">
      <dgm:prSet/>
      <dgm:spPr/>
    </dgm:pt>
    <dgm:pt modelId="{880EE236-A251-4557-AE85-2570503C3967}" type="sibTrans" cxnId="{D59F18D9-5EB9-489E-AC13-CEA0F05A1ABA}">
      <dgm:prSet/>
      <dgm:spPr/>
    </dgm:pt>
    <dgm:pt modelId="{F838DEDE-365E-4F4C-B3D9-50849EF3F2CC}">
      <dgm:prSet phldr="0"/>
      <dgm:spPr/>
      <dgm:t>
        <a:bodyPr/>
        <a:lstStyle/>
        <a:p>
          <a:pPr rtl="0"/>
          <a:r>
            <a:rPr lang="en-US">
              <a:latin typeface="Arial"/>
            </a:rPr>
            <a:t>Dispatcher Stratus Business</a:t>
          </a:r>
        </a:p>
      </dgm:t>
    </dgm:pt>
    <dgm:pt modelId="{1EC175B3-F245-4EA1-BE48-47EA75BB65C0}" type="parTrans" cxnId="{7C6B0AFC-7717-4D86-BB0D-6C5EF99E7A2A}">
      <dgm:prSet/>
      <dgm:spPr/>
    </dgm:pt>
    <dgm:pt modelId="{F832E27A-E95C-4F3D-9B24-10F9C955A772}" type="sibTrans" cxnId="{7C6B0AFC-7717-4D86-BB0D-6C5EF99E7A2A}">
      <dgm:prSet/>
      <dgm:spPr/>
    </dgm:pt>
    <dgm:pt modelId="{3C91DF15-60C4-42D2-AAD2-C651E0E4F88B}">
      <dgm:prSet phldr="0"/>
      <dgm:spPr/>
      <dgm:t>
        <a:bodyPr/>
        <a:lstStyle/>
        <a:p>
          <a:pPr rtl="0"/>
          <a:r>
            <a:rPr lang="en-US">
              <a:latin typeface="Arial"/>
            </a:rPr>
            <a:t>Standard people-based workflows</a:t>
          </a:r>
        </a:p>
      </dgm:t>
    </dgm:pt>
    <dgm:pt modelId="{2C7C8EDF-8B6D-446E-B3A4-78A836685658}" type="parTrans" cxnId="{15D9791D-D600-4A90-BAEE-7C76D390454E}">
      <dgm:prSet/>
      <dgm:spPr/>
    </dgm:pt>
    <dgm:pt modelId="{7AA54E86-B22C-4050-A417-19358F913187}" type="sibTrans" cxnId="{15D9791D-D600-4A90-BAEE-7C76D390454E}">
      <dgm:prSet/>
      <dgm:spPr/>
    </dgm:pt>
    <dgm:pt modelId="{6D7B5A91-5008-4729-986D-807723D1352D}">
      <dgm:prSet phldr="0"/>
      <dgm:spPr/>
      <dgm:t>
        <a:bodyPr/>
        <a:lstStyle/>
        <a:p>
          <a:pPr rtl="0"/>
          <a:r>
            <a:rPr lang="en-US">
              <a:latin typeface="Arial"/>
            </a:rPr>
            <a:t>Dispatcher Stratus Enterprise</a:t>
          </a:r>
          <a:endParaRPr lang="en-US"/>
        </a:p>
      </dgm:t>
    </dgm:pt>
    <dgm:pt modelId="{C474B0E4-E349-493C-B13D-B48B4DCF309C}" type="parTrans" cxnId="{91306C16-94E3-4123-BD6D-3BFCB24FA969}">
      <dgm:prSet/>
      <dgm:spPr/>
    </dgm:pt>
    <dgm:pt modelId="{19E5CA29-A1B4-4ED4-9B0C-79B5ED0EFD78}" type="sibTrans" cxnId="{91306C16-94E3-4123-BD6D-3BFCB24FA969}">
      <dgm:prSet/>
      <dgm:spPr/>
    </dgm:pt>
    <dgm:pt modelId="{49F9870D-605E-4FF4-B7A9-17A5ADFAB2C4}">
      <dgm:prSet phldr="0"/>
      <dgm:spPr/>
      <dgm:t>
        <a:bodyPr/>
        <a:lstStyle/>
        <a:p>
          <a:pPr rtl="0"/>
          <a:r>
            <a:rPr lang="en-US">
              <a:latin typeface="Arial"/>
            </a:rPr>
            <a:t>Advanced people-based workflows with ECM automation capabilities</a:t>
          </a:r>
        </a:p>
      </dgm:t>
    </dgm:pt>
    <dgm:pt modelId="{ED5FF876-DE49-40E9-8EFD-6D1E0BEEA152}" type="parTrans" cxnId="{559F5175-DC9B-498E-8C23-D69E258F986C}">
      <dgm:prSet/>
      <dgm:spPr/>
    </dgm:pt>
    <dgm:pt modelId="{BBF5CC5A-F86A-44AB-B61F-69AA27A1A426}" type="sibTrans" cxnId="{559F5175-DC9B-498E-8C23-D69E258F986C}">
      <dgm:prSet/>
      <dgm:spPr/>
    </dgm:pt>
    <dgm:pt modelId="{531E609A-F9EB-4011-871F-376839B74346}" type="pres">
      <dgm:prSet presAssocID="{91B17369-884B-45C0-B5A5-F6CEE4E941B7}" presName="arrowDiagram" presStyleCnt="0">
        <dgm:presLayoutVars>
          <dgm:chMax val="5"/>
          <dgm:dir/>
          <dgm:resizeHandles val="exact"/>
        </dgm:presLayoutVars>
      </dgm:prSet>
      <dgm:spPr/>
    </dgm:pt>
    <dgm:pt modelId="{ACF1337B-9D20-445F-A444-DB07C3F2D23B}" type="pres">
      <dgm:prSet presAssocID="{91B17369-884B-45C0-B5A5-F6CEE4E941B7}" presName="arrow" presStyleLbl="bgShp" presStyleIdx="0" presStyleCnt="1"/>
      <dgm:spPr/>
    </dgm:pt>
    <dgm:pt modelId="{CF519BF2-C6EE-4881-9BEA-C2072F229BAD}" type="pres">
      <dgm:prSet presAssocID="{91B17369-884B-45C0-B5A5-F6CEE4E941B7}" presName="arrowDiagram4" presStyleCnt="0"/>
      <dgm:spPr/>
    </dgm:pt>
    <dgm:pt modelId="{CD3B0CF6-27DC-4411-8A65-658E27818935}" type="pres">
      <dgm:prSet presAssocID="{4E1C030F-81F8-411D-A9A2-01AACF6F3F36}" presName="bullet4a" presStyleLbl="node1" presStyleIdx="0" presStyleCnt="4"/>
      <dgm:spPr/>
    </dgm:pt>
    <dgm:pt modelId="{57700AB4-C6DE-4949-8FB2-4F0D802DECA5}" type="pres">
      <dgm:prSet presAssocID="{4E1C030F-81F8-411D-A9A2-01AACF6F3F36}" presName="textBox4a" presStyleLbl="revTx" presStyleIdx="0" presStyleCnt="4">
        <dgm:presLayoutVars>
          <dgm:bulletEnabled val="1"/>
        </dgm:presLayoutVars>
      </dgm:prSet>
      <dgm:spPr/>
    </dgm:pt>
    <dgm:pt modelId="{183DEC4C-5FAC-4213-A05C-B6FD9B436A1E}" type="pres">
      <dgm:prSet presAssocID="{A72F971C-4028-4C60-A99D-4C03796FDCCA}" presName="bullet4b" presStyleLbl="node1" presStyleIdx="1" presStyleCnt="4"/>
      <dgm:spPr/>
    </dgm:pt>
    <dgm:pt modelId="{8D89BF51-356A-4084-8D73-F54E01FEEB91}" type="pres">
      <dgm:prSet presAssocID="{A72F971C-4028-4C60-A99D-4C03796FDCCA}" presName="textBox4b" presStyleLbl="revTx" presStyleIdx="1" presStyleCnt="4">
        <dgm:presLayoutVars>
          <dgm:bulletEnabled val="1"/>
        </dgm:presLayoutVars>
      </dgm:prSet>
      <dgm:spPr/>
    </dgm:pt>
    <dgm:pt modelId="{C3C2843E-24E5-4C09-8F6A-F2673E42D810}" type="pres">
      <dgm:prSet presAssocID="{F838DEDE-365E-4F4C-B3D9-50849EF3F2CC}" presName="bullet4c" presStyleLbl="node1" presStyleIdx="2" presStyleCnt="4"/>
      <dgm:spPr/>
    </dgm:pt>
    <dgm:pt modelId="{F345B44E-9D05-4A93-B8B9-645228BC5DEA}" type="pres">
      <dgm:prSet presAssocID="{F838DEDE-365E-4F4C-B3D9-50849EF3F2CC}" presName="textBox4c" presStyleLbl="revTx" presStyleIdx="2" presStyleCnt="4">
        <dgm:presLayoutVars>
          <dgm:bulletEnabled val="1"/>
        </dgm:presLayoutVars>
      </dgm:prSet>
      <dgm:spPr/>
    </dgm:pt>
    <dgm:pt modelId="{8BE362EF-BF4F-4A04-81EA-46F48643D60C}" type="pres">
      <dgm:prSet presAssocID="{6D7B5A91-5008-4729-986D-807723D1352D}" presName="bullet4d" presStyleLbl="node1" presStyleIdx="3" presStyleCnt="4"/>
      <dgm:spPr/>
    </dgm:pt>
    <dgm:pt modelId="{E2A0B724-043E-4DE6-96F4-5481CA23DD36}" type="pres">
      <dgm:prSet presAssocID="{6D7B5A91-5008-4729-986D-807723D1352D}" presName="textBox4d" presStyleLbl="revTx" presStyleIdx="3" presStyleCnt="4">
        <dgm:presLayoutVars>
          <dgm:bulletEnabled val="1"/>
        </dgm:presLayoutVars>
      </dgm:prSet>
      <dgm:spPr/>
    </dgm:pt>
  </dgm:ptLst>
  <dgm:cxnLst>
    <dgm:cxn modelId="{66975101-4AAD-44CC-9E55-04B93759806C}" type="presOf" srcId="{4C3D5FE2-DE69-4D10-A476-152D1E15C538}" destId="{8D89BF51-356A-4084-8D73-F54E01FEEB91}" srcOrd="0" destOrd="1" presId="urn:microsoft.com/office/officeart/2005/8/layout/arrow2"/>
    <dgm:cxn modelId="{A77E2203-AABA-43F8-992B-CBC04DE20A1C}" type="presOf" srcId="{49F9870D-605E-4FF4-B7A9-17A5ADFAB2C4}" destId="{E2A0B724-043E-4DE6-96F4-5481CA23DD36}" srcOrd="0" destOrd="1" presId="urn:microsoft.com/office/officeart/2005/8/layout/arrow2"/>
    <dgm:cxn modelId="{0A82D711-8662-4642-86BE-54924406AE99}" type="presOf" srcId="{3C91DF15-60C4-42D2-AAD2-C651E0E4F88B}" destId="{F345B44E-9D05-4A93-B8B9-645228BC5DEA}" srcOrd="0" destOrd="1" presId="urn:microsoft.com/office/officeart/2005/8/layout/arrow2"/>
    <dgm:cxn modelId="{91306C16-94E3-4123-BD6D-3BFCB24FA969}" srcId="{91B17369-884B-45C0-B5A5-F6CEE4E941B7}" destId="{6D7B5A91-5008-4729-986D-807723D1352D}" srcOrd="3" destOrd="0" parTransId="{C474B0E4-E349-493C-B13D-B48B4DCF309C}" sibTransId="{19E5CA29-A1B4-4ED4-9B0C-79B5ED0EFD78}"/>
    <dgm:cxn modelId="{15D9791D-D600-4A90-BAEE-7C76D390454E}" srcId="{F838DEDE-365E-4F4C-B3D9-50849EF3F2CC}" destId="{3C91DF15-60C4-42D2-AAD2-C651E0E4F88B}" srcOrd="0" destOrd="0" parTransId="{2C7C8EDF-8B6D-446E-B3A4-78A836685658}" sibTransId="{7AA54E86-B22C-4050-A417-19358F913187}"/>
    <dgm:cxn modelId="{397DAC25-D5ED-4A0C-94A6-BD4215C5AD1A}" srcId="{A72F971C-4028-4C60-A99D-4C03796FDCCA}" destId="{4C3D5FE2-DE69-4D10-A476-152D1E15C538}" srcOrd="0" destOrd="0" parTransId="{B9ED09A7-5BEC-4422-96C7-C6F787D26A2E}" sibTransId="{23F18416-0BEE-4E75-B1D4-4B7FB649A8B1}"/>
    <dgm:cxn modelId="{42E77027-AE2B-4F25-8B47-41437FD68DFE}" type="presOf" srcId="{91B17369-884B-45C0-B5A5-F6CEE4E941B7}" destId="{531E609A-F9EB-4011-871F-376839B74346}" srcOrd="0" destOrd="0" presId="urn:microsoft.com/office/officeart/2005/8/layout/arrow2"/>
    <dgm:cxn modelId="{F5FCE227-FC58-405C-9CE3-B1FBB961930F}" srcId="{91B17369-884B-45C0-B5A5-F6CEE4E941B7}" destId="{4E1C030F-81F8-411D-A9A2-01AACF6F3F36}" srcOrd="0" destOrd="0" parTransId="{3E20A09D-500A-46AA-B6F3-75EE74F423B1}" sibTransId="{A33E278A-4466-41B0-B8C9-8B2436CEFFD2}"/>
    <dgm:cxn modelId="{D9B6843B-CCE1-4416-B7AE-D44B009EB61C}" srcId="{91B17369-884B-45C0-B5A5-F6CEE4E941B7}" destId="{A72F971C-4028-4C60-A99D-4C03796FDCCA}" srcOrd="1" destOrd="0" parTransId="{5231E2B4-BC98-44FC-8E9A-0CB7B23C14B4}" sibTransId="{8F87E7E0-FC20-4D8D-9194-1C1B47F4481B}"/>
    <dgm:cxn modelId="{21E75F41-B019-4F59-8E8F-9C11B6C93BAB}" type="presOf" srcId="{A72F971C-4028-4C60-A99D-4C03796FDCCA}" destId="{8D89BF51-356A-4084-8D73-F54E01FEEB91}" srcOrd="0" destOrd="0" presId="urn:microsoft.com/office/officeart/2005/8/layout/arrow2"/>
    <dgm:cxn modelId="{56DF4A6E-FFDB-407B-9266-1217AFB48E71}" type="presOf" srcId="{4E1C030F-81F8-411D-A9A2-01AACF6F3F36}" destId="{57700AB4-C6DE-4949-8FB2-4F0D802DECA5}" srcOrd="0" destOrd="0" presId="urn:microsoft.com/office/officeart/2005/8/layout/arrow2"/>
    <dgm:cxn modelId="{63DA3472-7CFD-4B67-A2AE-AD348D699CD1}" type="presOf" srcId="{7E2EC6C8-6651-4086-8F0B-41B2FC3C06B0}" destId="{57700AB4-C6DE-4949-8FB2-4F0D802DECA5}" srcOrd="0" destOrd="1" presId="urn:microsoft.com/office/officeart/2005/8/layout/arrow2"/>
    <dgm:cxn modelId="{559F5175-DC9B-498E-8C23-D69E258F986C}" srcId="{6D7B5A91-5008-4729-986D-807723D1352D}" destId="{49F9870D-605E-4FF4-B7A9-17A5ADFAB2C4}" srcOrd="0" destOrd="0" parTransId="{ED5FF876-DE49-40E9-8EFD-6D1E0BEEA152}" sibTransId="{BBF5CC5A-F86A-44AB-B61F-69AA27A1A426}"/>
    <dgm:cxn modelId="{62BD5B93-01AE-445D-A12D-9CA1DD38526F}" type="presOf" srcId="{6D7B5A91-5008-4729-986D-807723D1352D}" destId="{E2A0B724-043E-4DE6-96F4-5481CA23DD36}" srcOrd="0" destOrd="0" presId="urn:microsoft.com/office/officeart/2005/8/layout/arrow2"/>
    <dgm:cxn modelId="{D59F18D9-5EB9-489E-AC13-CEA0F05A1ABA}" srcId="{4E1C030F-81F8-411D-A9A2-01AACF6F3F36}" destId="{7E2EC6C8-6651-4086-8F0B-41B2FC3C06B0}" srcOrd="0" destOrd="0" parTransId="{33CE6F4D-FB6D-4ACB-82DB-D69B6201F9FD}" sibTransId="{880EE236-A251-4557-AE85-2570503C3967}"/>
    <dgm:cxn modelId="{399FD2E7-80E9-4DFF-AC80-9DDFC2105C69}" type="presOf" srcId="{F838DEDE-365E-4F4C-B3D9-50849EF3F2CC}" destId="{F345B44E-9D05-4A93-B8B9-645228BC5DEA}" srcOrd="0" destOrd="0" presId="urn:microsoft.com/office/officeart/2005/8/layout/arrow2"/>
    <dgm:cxn modelId="{7C6B0AFC-7717-4D86-BB0D-6C5EF99E7A2A}" srcId="{91B17369-884B-45C0-B5A5-F6CEE4E941B7}" destId="{F838DEDE-365E-4F4C-B3D9-50849EF3F2CC}" srcOrd="2" destOrd="0" parTransId="{1EC175B3-F245-4EA1-BE48-47EA75BB65C0}" sibTransId="{F832E27A-E95C-4F3D-9B24-10F9C955A772}"/>
    <dgm:cxn modelId="{65F88ADB-300C-47FA-98B8-12F6F084C7ED}" type="presParOf" srcId="{531E609A-F9EB-4011-871F-376839B74346}" destId="{ACF1337B-9D20-445F-A444-DB07C3F2D23B}" srcOrd="0" destOrd="0" presId="urn:microsoft.com/office/officeart/2005/8/layout/arrow2"/>
    <dgm:cxn modelId="{AB1829C1-83B2-4FE8-93D6-A85AF13A2FFD}" type="presParOf" srcId="{531E609A-F9EB-4011-871F-376839B74346}" destId="{CF519BF2-C6EE-4881-9BEA-C2072F229BAD}" srcOrd="1" destOrd="0" presId="urn:microsoft.com/office/officeart/2005/8/layout/arrow2"/>
    <dgm:cxn modelId="{9DC88B7B-499E-4385-B2F3-7E1165CC1998}" type="presParOf" srcId="{CF519BF2-C6EE-4881-9BEA-C2072F229BAD}" destId="{CD3B0CF6-27DC-4411-8A65-658E27818935}" srcOrd="0" destOrd="0" presId="urn:microsoft.com/office/officeart/2005/8/layout/arrow2"/>
    <dgm:cxn modelId="{127BE38A-7E31-444D-8ED3-A470A0DC1EF2}" type="presParOf" srcId="{CF519BF2-C6EE-4881-9BEA-C2072F229BAD}" destId="{57700AB4-C6DE-4949-8FB2-4F0D802DECA5}" srcOrd="1" destOrd="0" presId="urn:microsoft.com/office/officeart/2005/8/layout/arrow2"/>
    <dgm:cxn modelId="{FA1551DD-9CB7-4EB1-AAF6-55FE87171C22}" type="presParOf" srcId="{CF519BF2-C6EE-4881-9BEA-C2072F229BAD}" destId="{183DEC4C-5FAC-4213-A05C-B6FD9B436A1E}" srcOrd="2" destOrd="0" presId="urn:microsoft.com/office/officeart/2005/8/layout/arrow2"/>
    <dgm:cxn modelId="{0568B4C4-8942-4EE2-A724-3D4D530DCD4E}" type="presParOf" srcId="{CF519BF2-C6EE-4881-9BEA-C2072F229BAD}" destId="{8D89BF51-356A-4084-8D73-F54E01FEEB91}" srcOrd="3" destOrd="0" presId="urn:microsoft.com/office/officeart/2005/8/layout/arrow2"/>
    <dgm:cxn modelId="{FF8CB01E-2B77-4FCB-8763-5E7FA1E5F874}" type="presParOf" srcId="{CF519BF2-C6EE-4881-9BEA-C2072F229BAD}" destId="{C3C2843E-24E5-4C09-8F6A-F2673E42D810}" srcOrd="4" destOrd="0" presId="urn:microsoft.com/office/officeart/2005/8/layout/arrow2"/>
    <dgm:cxn modelId="{2849B44D-A641-4075-9ED2-5C17F027A3A9}" type="presParOf" srcId="{CF519BF2-C6EE-4881-9BEA-C2072F229BAD}" destId="{F345B44E-9D05-4A93-B8B9-645228BC5DEA}" srcOrd="5" destOrd="0" presId="urn:microsoft.com/office/officeart/2005/8/layout/arrow2"/>
    <dgm:cxn modelId="{44A2B9F2-761F-47C1-A7BF-351565457912}" type="presParOf" srcId="{CF519BF2-C6EE-4881-9BEA-C2072F229BAD}" destId="{8BE362EF-BF4F-4A04-81EA-46F48643D60C}" srcOrd="6" destOrd="0" presId="urn:microsoft.com/office/officeart/2005/8/layout/arrow2"/>
    <dgm:cxn modelId="{F891650E-D8F2-44C3-86A3-0BA872304445}" type="presParOf" srcId="{CF519BF2-C6EE-4881-9BEA-C2072F229BAD}" destId="{E2A0B724-043E-4DE6-96F4-5481CA23DD3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1337B-9D20-445F-A444-DB07C3F2D23B}">
      <dsp:nvSpPr>
        <dsp:cNvPr id="0" name=""/>
        <dsp:cNvSpPr/>
      </dsp:nvSpPr>
      <dsp:spPr>
        <a:xfrm>
          <a:off x="455270" y="0"/>
          <a:ext cx="7851056" cy="490690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B0CF6-27DC-4411-8A65-658E27818935}">
      <dsp:nvSpPr>
        <dsp:cNvPr id="0" name=""/>
        <dsp:cNvSpPr/>
      </dsp:nvSpPr>
      <dsp:spPr>
        <a:xfrm>
          <a:off x="1228599" y="3648778"/>
          <a:ext cx="180574" cy="1805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00AB4-C6DE-4949-8FB2-4F0D802DECA5}">
      <dsp:nvSpPr>
        <dsp:cNvPr id="0" name=""/>
        <dsp:cNvSpPr/>
      </dsp:nvSpPr>
      <dsp:spPr>
        <a:xfrm>
          <a:off x="1318886" y="3739065"/>
          <a:ext cx="1342530" cy="1167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683" tIns="0" rIns="0" bIns="0" numCol="1" spcCol="1270" anchor="t" anchorCtr="0">
          <a:noAutofit/>
        </a:bodyPr>
        <a:lstStyle/>
        <a:p>
          <a:pPr marL="0" lvl="0" indent="0" algn="l" defTabSz="622300" rtl="0">
            <a:lnSpc>
              <a:spcPct val="90000"/>
            </a:lnSpc>
            <a:spcBef>
              <a:spcPct val="0"/>
            </a:spcBef>
            <a:spcAft>
              <a:spcPct val="35000"/>
            </a:spcAft>
            <a:buNone/>
          </a:pPr>
          <a:r>
            <a:rPr lang="en-US" sz="1400" kern="1200">
              <a:latin typeface="Arial"/>
            </a:rPr>
            <a:t> Dispatcher </a:t>
          </a:r>
          <a:r>
            <a:rPr lang="en-US" sz="1400" kern="1200" err="1">
              <a:latin typeface="Arial"/>
            </a:rPr>
            <a:t>ScanTrip</a:t>
          </a:r>
          <a:r>
            <a:rPr lang="en-US" sz="1400" kern="1200">
              <a:latin typeface="Arial"/>
            </a:rPr>
            <a:t> Cloud</a:t>
          </a:r>
        </a:p>
        <a:p>
          <a:pPr marL="57150" lvl="1" indent="-57150" algn="l" defTabSz="488950">
            <a:lnSpc>
              <a:spcPct val="90000"/>
            </a:lnSpc>
            <a:spcBef>
              <a:spcPct val="0"/>
            </a:spcBef>
            <a:spcAft>
              <a:spcPct val="15000"/>
            </a:spcAft>
            <a:buChar char="•"/>
          </a:pPr>
          <a:r>
            <a:rPr lang="en-US" sz="1100" kern="1200">
              <a:latin typeface="Arial"/>
            </a:rPr>
            <a:t>Core scan workflows integrated with KM MFPs</a:t>
          </a:r>
          <a:endParaRPr lang="en-US" sz="1100" kern="1200"/>
        </a:p>
      </dsp:txBody>
      <dsp:txXfrm>
        <a:off x="1318886" y="3739065"/>
        <a:ext cx="1342530" cy="1167844"/>
      </dsp:txXfrm>
    </dsp:sp>
    <dsp:sp modelId="{183DEC4C-5FAC-4213-A05C-B6FD9B436A1E}">
      <dsp:nvSpPr>
        <dsp:cNvPr id="0" name=""/>
        <dsp:cNvSpPr/>
      </dsp:nvSpPr>
      <dsp:spPr>
        <a:xfrm>
          <a:off x="2504395" y="2507431"/>
          <a:ext cx="314042" cy="31404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9BF51-356A-4084-8D73-F54E01FEEB91}">
      <dsp:nvSpPr>
        <dsp:cNvPr id="0" name=""/>
        <dsp:cNvSpPr/>
      </dsp:nvSpPr>
      <dsp:spPr>
        <a:xfrm>
          <a:off x="2661416" y="2664452"/>
          <a:ext cx="1648721" cy="224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04" tIns="0" rIns="0" bIns="0" numCol="1" spcCol="1270" anchor="t" anchorCtr="0">
          <a:noAutofit/>
        </a:bodyPr>
        <a:lstStyle/>
        <a:p>
          <a:pPr marL="0" lvl="0" indent="0" algn="l" defTabSz="622300" rtl="0">
            <a:lnSpc>
              <a:spcPct val="90000"/>
            </a:lnSpc>
            <a:spcBef>
              <a:spcPct val="0"/>
            </a:spcBef>
            <a:spcAft>
              <a:spcPct val="35000"/>
            </a:spcAft>
            <a:buNone/>
          </a:pPr>
          <a:r>
            <a:rPr lang="en-US" sz="1400" kern="1200">
              <a:latin typeface="Arial"/>
            </a:rPr>
            <a:t> Dispatcher Stratus Starter</a:t>
          </a:r>
          <a:endParaRPr lang="en-US" sz="1400" kern="1200"/>
        </a:p>
        <a:p>
          <a:pPr marL="57150" lvl="1" indent="-57150" algn="l" defTabSz="488950" rtl="0">
            <a:lnSpc>
              <a:spcPct val="90000"/>
            </a:lnSpc>
            <a:spcBef>
              <a:spcPct val="0"/>
            </a:spcBef>
            <a:spcAft>
              <a:spcPct val="15000"/>
            </a:spcAft>
            <a:buChar char="•"/>
          </a:pPr>
          <a:r>
            <a:rPr lang="en-US" sz="1100" kern="1200">
              <a:latin typeface="Arial"/>
            </a:rPr>
            <a:t>Traditional workflow automation in the cloud </a:t>
          </a:r>
        </a:p>
      </dsp:txBody>
      <dsp:txXfrm>
        <a:off x="2661416" y="2664452"/>
        <a:ext cx="1648721" cy="2242457"/>
      </dsp:txXfrm>
    </dsp:sp>
    <dsp:sp modelId="{C3C2843E-24E5-4C09-8F6A-F2673E42D810}">
      <dsp:nvSpPr>
        <dsp:cNvPr id="0" name=""/>
        <dsp:cNvSpPr/>
      </dsp:nvSpPr>
      <dsp:spPr>
        <a:xfrm>
          <a:off x="4133489" y="1666386"/>
          <a:ext cx="416105" cy="41610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5B44E-9D05-4A93-B8B9-645228BC5DEA}">
      <dsp:nvSpPr>
        <dsp:cNvPr id="0" name=""/>
        <dsp:cNvSpPr/>
      </dsp:nvSpPr>
      <dsp:spPr>
        <a:xfrm>
          <a:off x="4341542" y="1874439"/>
          <a:ext cx="1648721" cy="3032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86" tIns="0" rIns="0" bIns="0" numCol="1" spcCol="1270" anchor="t" anchorCtr="0">
          <a:noAutofit/>
        </a:bodyPr>
        <a:lstStyle/>
        <a:p>
          <a:pPr marL="0" lvl="0" indent="0" algn="l" defTabSz="622300" rtl="0">
            <a:lnSpc>
              <a:spcPct val="90000"/>
            </a:lnSpc>
            <a:spcBef>
              <a:spcPct val="0"/>
            </a:spcBef>
            <a:spcAft>
              <a:spcPct val="35000"/>
            </a:spcAft>
            <a:buNone/>
          </a:pPr>
          <a:r>
            <a:rPr lang="en-US" sz="1400" kern="1200">
              <a:latin typeface="Arial"/>
            </a:rPr>
            <a:t>Dispatcher Stratus Business</a:t>
          </a:r>
        </a:p>
        <a:p>
          <a:pPr marL="57150" lvl="1" indent="-57150" algn="l" defTabSz="488950" rtl="0">
            <a:lnSpc>
              <a:spcPct val="90000"/>
            </a:lnSpc>
            <a:spcBef>
              <a:spcPct val="0"/>
            </a:spcBef>
            <a:spcAft>
              <a:spcPct val="15000"/>
            </a:spcAft>
            <a:buChar char="•"/>
          </a:pPr>
          <a:r>
            <a:rPr lang="en-US" sz="1100" kern="1200">
              <a:latin typeface="Arial"/>
            </a:rPr>
            <a:t>Standard people-based workflows</a:t>
          </a:r>
        </a:p>
      </dsp:txBody>
      <dsp:txXfrm>
        <a:off x="4341542" y="1874439"/>
        <a:ext cx="1648721" cy="3032470"/>
      </dsp:txXfrm>
    </dsp:sp>
    <dsp:sp modelId="{8BE362EF-BF4F-4A04-81EA-46F48643D60C}">
      <dsp:nvSpPr>
        <dsp:cNvPr id="0" name=""/>
        <dsp:cNvSpPr/>
      </dsp:nvSpPr>
      <dsp:spPr>
        <a:xfrm>
          <a:off x="5907828" y="1109943"/>
          <a:ext cx="557424" cy="55742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A0B724-043E-4DE6-96F4-5481CA23DD36}">
      <dsp:nvSpPr>
        <dsp:cNvPr id="0" name=""/>
        <dsp:cNvSpPr/>
      </dsp:nvSpPr>
      <dsp:spPr>
        <a:xfrm>
          <a:off x="6186540" y="1388655"/>
          <a:ext cx="1648721" cy="3518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368" tIns="0" rIns="0" bIns="0" numCol="1" spcCol="1270" anchor="t" anchorCtr="0">
          <a:noAutofit/>
        </a:bodyPr>
        <a:lstStyle/>
        <a:p>
          <a:pPr marL="0" lvl="0" indent="0" algn="l" defTabSz="622300" rtl="0">
            <a:lnSpc>
              <a:spcPct val="90000"/>
            </a:lnSpc>
            <a:spcBef>
              <a:spcPct val="0"/>
            </a:spcBef>
            <a:spcAft>
              <a:spcPct val="35000"/>
            </a:spcAft>
            <a:buNone/>
          </a:pPr>
          <a:r>
            <a:rPr lang="en-US" sz="1400" kern="1200">
              <a:latin typeface="Arial"/>
            </a:rPr>
            <a:t>Dispatcher Stratus Enterprise</a:t>
          </a:r>
          <a:endParaRPr lang="en-US" sz="1400" kern="1200"/>
        </a:p>
        <a:p>
          <a:pPr marL="57150" lvl="1" indent="-57150" algn="l" defTabSz="488950" rtl="0">
            <a:lnSpc>
              <a:spcPct val="90000"/>
            </a:lnSpc>
            <a:spcBef>
              <a:spcPct val="0"/>
            </a:spcBef>
            <a:spcAft>
              <a:spcPct val="15000"/>
            </a:spcAft>
            <a:buChar char="•"/>
          </a:pPr>
          <a:r>
            <a:rPr lang="en-US" sz="1100" kern="1200">
              <a:latin typeface="Arial"/>
            </a:rPr>
            <a:t>Advanced people-based workflows with ECM automation capabilities</a:t>
          </a:r>
        </a:p>
      </dsp:txBody>
      <dsp:txXfrm>
        <a:off x="6186540" y="1388655"/>
        <a:ext cx="1648721" cy="351825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2562a72b36_3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12562a72b36_3_20: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ce996a0d44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2ce996a0d44_0_7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9B7EDFD1-EADD-D134-C9FB-CDC87505153F}"/>
            </a:ext>
          </a:extLst>
        </p:cNvPr>
        <p:cNvGrpSpPr/>
        <p:nvPr/>
      </p:nvGrpSpPr>
      <p:grpSpPr>
        <a:xfrm>
          <a:off x="0" y="0"/>
          <a:ext cx="0" cy="0"/>
          <a:chOff x="0" y="0"/>
          <a:chExt cx="0" cy="0"/>
        </a:xfrm>
      </p:grpSpPr>
      <p:sp>
        <p:nvSpPr>
          <p:cNvPr id="209" name="Google Shape;209;g2f02b986055_1_220:notes">
            <a:extLst>
              <a:ext uri="{FF2B5EF4-FFF2-40B4-BE49-F238E27FC236}">
                <a16:creationId xmlns:a16="http://schemas.microsoft.com/office/drawing/2014/main" id="{A5805D32-4C30-10FB-CDA1-AA651756498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2f02b986055_1_220:notes">
            <a:extLst>
              <a:ext uri="{FF2B5EF4-FFF2-40B4-BE49-F238E27FC236}">
                <a16:creationId xmlns:a16="http://schemas.microsoft.com/office/drawing/2014/main" id="{E3F8A1AF-924B-3BF9-2A36-20AB6690DA94}"/>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737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f02b986055_1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2f02b986055_1_32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a:extLst>
            <a:ext uri="{FF2B5EF4-FFF2-40B4-BE49-F238E27FC236}">
              <a16:creationId xmlns:a16="http://schemas.microsoft.com/office/drawing/2014/main" id="{B7F4ECD6-A624-1FF3-5847-0C825170F59E}"/>
            </a:ext>
          </a:extLst>
        </p:cNvPr>
        <p:cNvGrpSpPr/>
        <p:nvPr/>
      </p:nvGrpSpPr>
      <p:grpSpPr>
        <a:xfrm>
          <a:off x="0" y="0"/>
          <a:ext cx="0" cy="0"/>
          <a:chOff x="0" y="0"/>
          <a:chExt cx="0" cy="0"/>
        </a:xfrm>
      </p:grpSpPr>
      <p:sp>
        <p:nvSpPr>
          <p:cNvPr id="113" name="Google Shape;113;g2f02b986055_1_26:notes">
            <a:extLst>
              <a:ext uri="{FF2B5EF4-FFF2-40B4-BE49-F238E27FC236}">
                <a16:creationId xmlns:a16="http://schemas.microsoft.com/office/drawing/2014/main" id="{11C4A210-EF5F-CB4F-920C-4A12B8BA142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2f02b986055_1_26:notes">
            <a:extLst>
              <a:ext uri="{FF2B5EF4-FFF2-40B4-BE49-F238E27FC236}">
                <a16:creationId xmlns:a16="http://schemas.microsoft.com/office/drawing/2014/main" id="{124D4D42-C2CF-5304-909D-18C1AD79F6BD}"/>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672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6c3a61b4f1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000"/>
          </a:p>
        </p:txBody>
      </p:sp>
      <p:sp>
        <p:nvSpPr>
          <p:cNvPr id="88" name="Google Shape;88;g16c3a61b4f1_0_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3b696db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g13b696db4c5_0_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52ad29b8d7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252ad29b8d7_0_19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f0dd09706a_1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2f0dd09706a_1_4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f02b98605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2f02b986055_1_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f02b986055_1_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2f02b986055_1_20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f0dd09706a_1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600" b="1">
              <a:solidFill>
                <a:srgbClr val="8E7CC3"/>
              </a:solidFill>
            </a:endParaRPr>
          </a:p>
          <a:p>
            <a:pPr marL="0" lvl="0" indent="0" algn="l" rtl="0">
              <a:lnSpc>
                <a:spcPct val="150000"/>
              </a:lnSpc>
              <a:spcBef>
                <a:spcPts val="0"/>
              </a:spcBef>
              <a:spcAft>
                <a:spcPts val="0"/>
              </a:spcAft>
              <a:buClr>
                <a:schemeClr val="dk1"/>
              </a:buClr>
              <a:buSzPts val="1100"/>
              <a:buFont typeface="Arial"/>
              <a:buNone/>
            </a:pPr>
            <a:r>
              <a:rPr lang="en-US">
                <a:solidFill>
                  <a:srgbClr val="666666"/>
                </a:solidFill>
              </a:rPr>
              <a:t>Good [morning/afternoon], everyone! Today, I am excited to introduce you to a family of task automation solutions that can transform how your assistants work, empowering them to focus on strategic business initiatives -</a:t>
            </a:r>
            <a:r>
              <a:rPr lang="en-US" b="1">
                <a:solidFill>
                  <a:srgbClr val="8E7CC3"/>
                </a:solidFill>
              </a:rPr>
              <a:t> An assistant for your assistant.</a:t>
            </a:r>
            <a:endParaRPr b="1">
              <a:solidFill>
                <a:srgbClr val="8E7CC3"/>
              </a:solidFill>
            </a:endParaRPr>
          </a:p>
          <a:p>
            <a:pPr marL="0" lvl="0" indent="0" algn="l" rtl="0">
              <a:lnSpc>
                <a:spcPct val="150000"/>
              </a:lnSpc>
              <a:spcBef>
                <a:spcPts val="0"/>
              </a:spcBef>
              <a:spcAft>
                <a:spcPts val="0"/>
              </a:spcAft>
              <a:buClr>
                <a:schemeClr val="dk1"/>
              </a:buClr>
              <a:buSzPts val="1100"/>
              <a:buFont typeface="Arial"/>
              <a:buNone/>
            </a:pPr>
            <a:endParaRPr>
              <a:solidFill>
                <a:srgbClr val="666666"/>
              </a:solidFill>
            </a:endParaRPr>
          </a:p>
          <a:p>
            <a:pPr marL="0" lvl="0" indent="0" algn="l" rtl="0">
              <a:lnSpc>
                <a:spcPct val="150000"/>
              </a:lnSpc>
              <a:spcBef>
                <a:spcPts val="0"/>
              </a:spcBef>
              <a:spcAft>
                <a:spcPts val="0"/>
              </a:spcAft>
              <a:buClr>
                <a:schemeClr val="dk1"/>
              </a:buClr>
              <a:buSzPts val="1100"/>
              <a:buFont typeface="Arial"/>
              <a:buNone/>
            </a:pPr>
            <a:r>
              <a:rPr lang="en-US">
                <a:solidFill>
                  <a:srgbClr val="666666"/>
                </a:solidFill>
              </a:rPr>
              <a:t>Let's delve into how our on-premise, hybrid, and cloud solutions work together. </a:t>
            </a:r>
            <a:endParaRPr>
              <a:solidFill>
                <a:srgbClr val="666666"/>
              </a:solidFill>
            </a:endParaRPr>
          </a:p>
          <a:p>
            <a:pPr marL="0" lvl="0" indent="0" algn="l" rtl="0">
              <a:lnSpc>
                <a:spcPct val="150000"/>
              </a:lnSpc>
              <a:spcBef>
                <a:spcPts val="0"/>
              </a:spcBef>
              <a:spcAft>
                <a:spcPts val="0"/>
              </a:spcAft>
              <a:buClr>
                <a:schemeClr val="dk1"/>
              </a:buClr>
              <a:buSzPts val="1100"/>
              <a:buFont typeface="Arial"/>
              <a:buNone/>
            </a:pPr>
            <a:endParaRPr>
              <a:solidFill>
                <a:srgbClr val="666666"/>
              </a:solidFill>
            </a:endParaRPr>
          </a:p>
          <a:p>
            <a:pPr marL="0" lvl="0" indent="0" algn="l" rtl="0">
              <a:spcBef>
                <a:spcPts val="0"/>
              </a:spcBef>
              <a:spcAft>
                <a:spcPts val="0"/>
              </a:spcAft>
              <a:buSzPts val="1100"/>
              <a:buNone/>
            </a:pPr>
            <a:r>
              <a:rPr lang="en-US" sz="1600" b="1">
                <a:solidFill>
                  <a:srgbClr val="38256E"/>
                </a:solidFill>
              </a:rPr>
              <a:t>On-Premise Solutions: </a:t>
            </a:r>
            <a:endParaRPr sz="1600" b="1">
              <a:solidFill>
                <a:srgbClr val="38256E"/>
              </a:solidFill>
            </a:endParaRPr>
          </a:p>
          <a:p>
            <a:pPr marL="0" lvl="0" indent="0" algn="l" rtl="0">
              <a:spcBef>
                <a:spcPts val="0"/>
              </a:spcBef>
              <a:spcAft>
                <a:spcPts val="0"/>
              </a:spcAft>
              <a:buClr>
                <a:schemeClr val="dk1"/>
              </a:buClr>
              <a:buSzPts val="1100"/>
              <a:buFont typeface="Arial"/>
              <a:buNone/>
            </a:pPr>
            <a:r>
              <a:rPr lang="en-US" sz="1600" b="1">
                <a:solidFill>
                  <a:srgbClr val="8E7CC3"/>
                </a:solidFill>
              </a:rPr>
              <a:t>Dispatcher Phoenix and Dispatcher Phoenix SCANTRIP</a:t>
            </a:r>
            <a:endParaRPr sz="1600" b="1">
              <a:solidFill>
                <a:srgbClr val="8E7CC3"/>
              </a:solidFill>
            </a:endParaRPr>
          </a:p>
          <a:p>
            <a:pPr marL="0" lvl="0" indent="0" algn="l" rtl="0">
              <a:lnSpc>
                <a:spcPct val="150000"/>
              </a:lnSpc>
              <a:spcBef>
                <a:spcPts val="0"/>
              </a:spcBef>
              <a:spcAft>
                <a:spcPts val="0"/>
              </a:spcAft>
              <a:buSzPts val="1100"/>
              <a:buNone/>
            </a:pPr>
            <a:r>
              <a:rPr lang="en-US">
                <a:solidFill>
                  <a:srgbClr val="666666"/>
                </a:solidFill>
              </a:rPr>
              <a:t>our tried-and-true on-premise offerings, Dispatcher Phoenix. This robust solution has been a staple in many organizations, and we are thrilled to announce that both on-premise and hybrid installations </a:t>
            </a:r>
            <a:r>
              <a:rPr lang="en-US" b="1">
                <a:solidFill>
                  <a:srgbClr val="666666"/>
                </a:solidFill>
              </a:rPr>
              <a:t>are/will</a:t>
            </a:r>
            <a:r>
              <a:rPr lang="en-US">
                <a:solidFill>
                  <a:srgbClr val="666666"/>
                </a:solidFill>
              </a:rPr>
              <a:t> be available!</a:t>
            </a:r>
            <a:endParaRPr>
              <a:solidFill>
                <a:srgbClr val="666666"/>
              </a:solidFill>
            </a:endParaRPr>
          </a:p>
          <a:p>
            <a:pPr marL="0" lvl="0" indent="0" algn="l" rtl="0">
              <a:lnSpc>
                <a:spcPct val="150000"/>
              </a:lnSpc>
              <a:spcBef>
                <a:spcPts val="0"/>
              </a:spcBef>
              <a:spcAft>
                <a:spcPts val="0"/>
              </a:spcAft>
              <a:buSzPts val="1100"/>
              <a:buNone/>
            </a:pPr>
            <a:endParaRPr>
              <a:solidFill>
                <a:srgbClr val="666666"/>
              </a:solidFill>
            </a:endParaRPr>
          </a:p>
          <a:p>
            <a:pPr marL="0" lvl="0" indent="0" algn="l" rtl="0">
              <a:spcBef>
                <a:spcPts val="0"/>
              </a:spcBef>
              <a:spcAft>
                <a:spcPts val="0"/>
              </a:spcAft>
              <a:buSzPts val="1100"/>
              <a:buNone/>
            </a:pPr>
            <a:r>
              <a:rPr lang="en-US">
                <a:solidFill>
                  <a:srgbClr val="666666"/>
                </a:solidFill>
              </a:rPr>
              <a:t>and Moving to our true cloud offerings</a:t>
            </a:r>
            <a:r>
              <a:rPr lang="en-US" sz="1600" b="1">
                <a:solidFill>
                  <a:srgbClr val="8E7CC3"/>
                </a:solidFill>
              </a:rPr>
              <a:t>: Dispatcher Stratus and ScanTrip Cloud</a:t>
            </a:r>
            <a:endParaRPr sz="1600" b="1">
              <a:solidFill>
                <a:srgbClr val="8E7CC3"/>
              </a:solidFill>
            </a:endParaRPr>
          </a:p>
          <a:p>
            <a:pPr marL="0" lvl="0" indent="0" algn="l" rtl="0">
              <a:lnSpc>
                <a:spcPct val="150000"/>
              </a:lnSpc>
              <a:spcBef>
                <a:spcPts val="0"/>
              </a:spcBef>
              <a:spcAft>
                <a:spcPts val="0"/>
              </a:spcAft>
              <a:buClr>
                <a:schemeClr val="dk1"/>
              </a:buClr>
              <a:buSzPts val="1100"/>
              <a:buFont typeface="Arial"/>
              <a:buNone/>
            </a:pPr>
            <a:endParaRPr>
              <a:solidFill>
                <a:srgbClr val="666666"/>
              </a:solidFill>
            </a:endParaRPr>
          </a:p>
        </p:txBody>
      </p:sp>
      <p:sp>
        <p:nvSpPr>
          <p:cNvPr id="70" name="Google Shape;70;g2f0dd09706a_1_6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f384ce28f6_3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2f384ce28f6_3_4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f02b986055_1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2f02b986055_1_13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f02b986055_1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2f02b986055_1_22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a:extLst>
            <a:ext uri="{FF2B5EF4-FFF2-40B4-BE49-F238E27FC236}">
              <a16:creationId xmlns:a16="http://schemas.microsoft.com/office/drawing/2014/main" id="{3E89EB7A-66BA-7551-7F7A-B483D3D8FCF6}"/>
            </a:ext>
          </a:extLst>
        </p:cNvPr>
        <p:cNvGrpSpPr/>
        <p:nvPr/>
      </p:nvGrpSpPr>
      <p:grpSpPr>
        <a:xfrm>
          <a:off x="0" y="0"/>
          <a:ext cx="0" cy="0"/>
          <a:chOff x="0" y="0"/>
          <a:chExt cx="0" cy="0"/>
        </a:xfrm>
      </p:grpSpPr>
      <p:sp>
        <p:nvSpPr>
          <p:cNvPr id="113" name="Google Shape;113;g2f02b986055_1_26:notes">
            <a:extLst>
              <a:ext uri="{FF2B5EF4-FFF2-40B4-BE49-F238E27FC236}">
                <a16:creationId xmlns:a16="http://schemas.microsoft.com/office/drawing/2014/main" id="{25084AD3-26BA-F3ED-43A3-7788F2C09BB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2f02b986055_1_26:notes">
            <a:extLst>
              <a:ext uri="{FF2B5EF4-FFF2-40B4-BE49-F238E27FC236}">
                <a16:creationId xmlns:a16="http://schemas.microsoft.com/office/drawing/2014/main" id="{31CF3D1F-ACA1-8220-A243-E95C81FC2557}"/>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4382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45F06D3B-39E6-1B3C-78E5-084952BA2364}"/>
            </a:ext>
          </a:extLst>
        </p:cNvPr>
        <p:cNvGrpSpPr/>
        <p:nvPr/>
      </p:nvGrpSpPr>
      <p:grpSpPr>
        <a:xfrm>
          <a:off x="0" y="0"/>
          <a:ext cx="0" cy="0"/>
          <a:chOff x="0" y="0"/>
          <a:chExt cx="0" cy="0"/>
        </a:xfrm>
      </p:grpSpPr>
      <p:sp>
        <p:nvSpPr>
          <p:cNvPr id="121" name="Google Shape;121;g2ce996a0d44_0_134:notes">
            <a:extLst>
              <a:ext uri="{FF2B5EF4-FFF2-40B4-BE49-F238E27FC236}">
                <a16:creationId xmlns:a16="http://schemas.microsoft.com/office/drawing/2014/main" id="{76B585D1-F9D4-A159-C8EF-32BF7D5DCC2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000"/>
          </a:p>
        </p:txBody>
      </p:sp>
      <p:sp>
        <p:nvSpPr>
          <p:cNvPr id="122" name="Google Shape;122;g2ce996a0d44_0_134:notes">
            <a:extLst>
              <a:ext uri="{FF2B5EF4-FFF2-40B4-BE49-F238E27FC236}">
                <a16:creationId xmlns:a16="http://schemas.microsoft.com/office/drawing/2014/main" id="{48C5C8C4-2C87-8668-057F-1C7722C299EF}"/>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29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a:extLst>
            <a:ext uri="{FF2B5EF4-FFF2-40B4-BE49-F238E27FC236}">
              <a16:creationId xmlns:a16="http://schemas.microsoft.com/office/drawing/2014/main" id="{91619C2B-F368-D2BD-291E-4B25F4D5730B}"/>
            </a:ext>
          </a:extLst>
        </p:cNvPr>
        <p:cNvGrpSpPr/>
        <p:nvPr/>
      </p:nvGrpSpPr>
      <p:grpSpPr>
        <a:xfrm>
          <a:off x="0" y="0"/>
          <a:ext cx="0" cy="0"/>
          <a:chOff x="0" y="0"/>
          <a:chExt cx="0" cy="0"/>
        </a:xfrm>
      </p:grpSpPr>
      <p:sp>
        <p:nvSpPr>
          <p:cNvPr id="434" name="Google Shape;434;g2ce996a0d44_0_60:notes">
            <a:extLst>
              <a:ext uri="{FF2B5EF4-FFF2-40B4-BE49-F238E27FC236}">
                <a16:creationId xmlns:a16="http://schemas.microsoft.com/office/drawing/2014/main" id="{31112324-50C8-A7F8-AB6D-147FB19EBF4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2ce996a0d44_0_60:notes">
            <a:extLst>
              <a:ext uri="{FF2B5EF4-FFF2-40B4-BE49-F238E27FC236}">
                <a16:creationId xmlns:a16="http://schemas.microsoft.com/office/drawing/2014/main" id="{F19C9DD7-14B6-43ED-EE91-EAD78C8B66D9}"/>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3361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BAEEA746-BCA8-1668-688D-CB6E4A7C4714}"/>
            </a:ext>
          </a:extLst>
        </p:cNvPr>
        <p:cNvGrpSpPr/>
        <p:nvPr/>
      </p:nvGrpSpPr>
      <p:grpSpPr>
        <a:xfrm>
          <a:off x="0" y="0"/>
          <a:ext cx="0" cy="0"/>
          <a:chOff x="0" y="0"/>
          <a:chExt cx="0" cy="0"/>
        </a:xfrm>
      </p:grpSpPr>
      <p:sp>
        <p:nvSpPr>
          <p:cNvPr id="98" name="Google Shape;98;g252ad29b8d7_0_199:notes">
            <a:extLst>
              <a:ext uri="{FF2B5EF4-FFF2-40B4-BE49-F238E27FC236}">
                <a16:creationId xmlns:a16="http://schemas.microsoft.com/office/drawing/2014/main" id="{DC53BFD6-7AF0-95EF-A4B6-D1A5DAE92B9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252ad29b8d7_0_199:notes">
            <a:extLst>
              <a:ext uri="{FF2B5EF4-FFF2-40B4-BE49-F238E27FC236}">
                <a16:creationId xmlns:a16="http://schemas.microsoft.com/office/drawing/2014/main" id="{D509AA3B-51A9-BBFA-AA6A-E2C44A5A926C}"/>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4014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05AEEDF6-72C7-760E-D91E-76B221DC6FDA}"/>
            </a:ext>
          </a:extLst>
        </p:cNvPr>
        <p:cNvGrpSpPr/>
        <p:nvPr/>
      </p:nvGrpSpPr>
      <p:grpSpPr>
        <a:xfrm>
          <a:off x="0" y="0"/>
          <a:ext cx="0" cy="0"/>
          <a:chOff x="0" y="0"/>
          <a:chExt cx="0" cy="0"/>
        </a:xfrm>
      </p:grpSpPr>
      <p:sp>
        <p:nvSpPr>
          <p:cNvPr id="60" name="Google Shape;60;g12562a72b36_3_20:notes">
            <a:extLst>
              <a:ext uri="{FF2B5EF4-FFF2-40B4-BE49-F238E27FC236}">
                <a16:creationId xmlns:a16="http://schemas.microsoft.com/office/drawing/2014/main" id="{C933E920-4572-82FE-F36C-30E1129ED13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12562a72b36_3_20:notes">
            <a:extLst>
              <a:ext uri="{FF2B5EF4-FFF2-40B4-BE49-F238E27FC236}">
                <a16:creationId xmlns:a16="http://schemas.microsoft.com/office/drawing/2014/main" id="{13284891-076D-F099-18DA-41BC62078BE9}"/>
              </a:ext>
            </a:extLst>
          </p:cNvPr>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0523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52ad29b8d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252ad29b8d7_0_0: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177D186A-EAD7-FBE9-BCA5-A8FDEE89A669}"/>
            </a:ext>
          </a:extLst>
        </p:cNvPr>
        <p:cNvGrpSpPr/>
        <p:nvPr/>
      </p:nvGrpSpPr>
      <p:grpSpPr>
        <a:xfrm>
          <a:off x="0" y="0"/>
          <a:ext cx="0" cy="0"/>
          <a:chOff x="0" y="0"/>
          <a:chExt cx="0" cy="0"/>
        </a:xfrm>
      </p:grpSpPr>
      <p:sp>
        <p:nvSpPr>
          <p:cNvPr id="87" name="Google Shape;87;g16c3a61b4f1_0_3:notes">
            <a:extLst>
              <a:ext uri="{FF2B5EF4-FFF2-40B4-BE49-F238E27FC236}">
                <a16:creationId xmlns:a16="http://schemas.microsoft.com/office/drawing/2014/main" id="{2DD65C12-55FD-B1B0-451F-1038C0B770E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000"/>
          </a:p>
        </p:txBody>
      </p:sp>
      <p:sp>
        <p:nvSpPr>
          <p:cNvPr id="88" name="Google Shape;88;g16c3a61b4f1_0_3:notes">
            <a:extLst>
              <a:ext uri="{FF2B5EF4-FFF2-40B4-BE49-F238E27FC236}">
                <a16:creationId xmlns:a16="http://schemas.microsoft.com/office/drawing/2014/main" id="{017BCD36-E563-F9E2-6A5C-C5E41C8CD9EA}"/>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812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2CC29B6-2064-3AFF-6644-B7325A7134B9}"/>
            </a:ext>
          </a:extLst>
        </p:cNvPr>
        <p:cNvGrpSpPr/>
        <p:nvPr/>
      </p:nvGrpSpPr>
      <p:grpSpPr>
        <a:xfrm>
          <a:off x="0" y="0"/>
          <a:ext cx="0" cy="0"/>
          <a:chOff x="0" y="0"/>
          <a:chExt cx="0" cy="0"/>
        </a:xfrm>
      </p:grpSpPr>
      <p:sp>
        <p:nvSpPr>
          <p:cNvPr id="69" name="Google Shape;69;g2f0dd09706a_1_69:notes">
            <a:extLst>
              <a:ext uri="{FF2B5EF4-FFF2-40B4-BE49-F238E27FC236}">
                <a16:creationId xmlns:a16="http://schemas.microsoft.com/office/drawing/2014/main" id="{5A358A44-B44A-7408-8929-83098B6F416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600" b="1">
              <a:solidFill>
                <a:srgbClr val="8E7CC3"/>
              </a:solidFill>
            </a:endParaRPr>
          </a:p>
          <a:p>
            <a:pPr marL="0" lvl="0" indent="0" algn="l" rtl="0">
              <a:lnSpc>
                <a:spcPct val="150000"/>
              </a:lnSpc>
              <a:spcBef>
                <a:spcPts val="0"/>
              </a:spcBef>
              <a:spcAft>
                <a:spcPts val="0"/>
              </a:spcAft>
              <a:buClr>
                <a:schemeClr val="dk1"/>
              </a:buClr>
              <a:buSzPts val="1100"/>
              <a:buFont typeface="Arial"/>
              <a:buNone/>
            </a:pPr>
            <a:r>
              <a:rPr lang="en-US">
                <a:solidFill>
                  <a:srgbClr val="666666"/>
                </a:solidFill>
              </a:rPr>
              <a:t>Good [morning/afternoon], everyone! Today, I am excited to introduce you to a family of task automation solutions that can transform how your assistants work, empowering them to focus on strategic business initiatives -</a:t>
            </a:r>
            <a:r>
              <a:rPr lang="en-US" b="1">
                <a:solidFill>
                  <a:srgbClr val="8E7CC3"/>
                </a:solidFill>
              </a:rPr>
              <a:t> An assistant for your assistant.</a:t>
            </a:r>
            <a:endParaRPr b="1">
              <a:solidFill>
                <a:srgbClr val="8E7CC3"/>
              </a:solidFill>
            </a:endParaRPr>
          </a:p>
          <a:p>
            <a:pPr marL="0" lvl="0" indent="0" algn="l" rtl="0">
              <a:lnSpc>
                <a:spcPct val="150000"/>
              </a:lnSpc>
              <a:spcBef>
                <a:spcPts val="0"/>
              </a:spcBef>
              <a:spcAft>
                <a:spcPts val="0"/>
              </a:spcAft>
              <a:buClr>
                <a:schemeClr val="dk1"/>
              </a:buClr>
              <a:buSzPts val="1100"/>
              <a:buFont typeface="Arial"/>
              <a:buNone/>
            </a:pPr>
            <a:endParaRPr>
              <a:solidFill>
                <a:srgbClr val="666666"/>
              </a:solidFill>
            </a:endParaRPr>
          </a:p>
          <a:p>
            <a:pPr marL="0" lvl="0" indent="0" algn="l" rtl="0">
              <a:lnSpc>
                <a:spcPct val="150000"/>
              </a:lnSpc>
              <a:spcBef>
                <a:spcPts val="0"/>
              </a:spcBef>
              <a:spcAft>
                <a:spcPts val="0"/>
              </a:spcAft>
              <a:buClr>
                <a:schemeClr val="dk1"/>
              </a:buClr>
              <a:buSzPts val="1100"/>
              <a:buFont typeface="Arial"/>
              <a:buNone/>
            </a:pPr>
            <a:r>
              <a:rPr lang="en-US">
                <a:solidFill>
                  <a:srgbClr val="666666"/>
                </a:solidFill>
              </a:rPr>
              <a:t>Let's delve into how our on-premise, hybrid, and cloud solutions work together. </a:t>
            </a:r>
            <a:endParaRPr>
              <a:solidFill>
                <a:srgbClr val="666666"/>
              </a:solidFill>
            </a:endParaRPr>
          </a:p>
          <a:p>
            <a:pPr marL="0" lvl="0" indent="0" algn="l" rtl="0">
              <a:lnSpc>
                <a:spcPct val="150000"/>
              </a:lnSpc>
              <a:spcBef>
                <a:spcPts val="0"/>
              </a:spcBef>
              <a:spcAft>
                <a:spcPts val="0"/>
              </a:spcAft>
              <a:buClr>
                <a:schemeClr val="dk1"/>
              </a:buClr>
              <a:buSzPts val="1100"/>
              <a:buFont typeface="Arial"/>
              <a:buNone/>
            </a:pPr>
            <a:endParaRPr>
              <a:solidFill>
                <a:srgbClr val="666666"/>
              </a:solidFill>
            </a:endParaRPr>
          </a:p>
          <a:p>
            <a:pPr marL="0" lvl="0" indent="0" algn="l" rtl="0">
              <a:spcBef>
                <a:spcPts val="0"/>
              </a:spcBef>
              <a:spcAft>
                <a:spcPts val="0"/>
              </a:spcAft>
              <a:buSzPts val="1100"/>
              <a:buNone/>
            </a:pPr>
            <a:r>
              <a:rPr lang="en-US" sz="1600" b="1">
                <a:solidFill>
                  <a:srgbClr val="38256E"/>
                </a:solidFill>
              </a:rPr>
              <a:t>On-Premise Solutions: </a:t>
            </a:r>
            <a:endParaRPr sz="1600" b="1">
              <a:solidFill>
                <a:srgbClr val="38256E"/>
              </a:solidFill>
            </a:endParaRPr>
          </a:p>
          <a:p>
            <a:pPr marL="0" lvl="0" indent="0" algn="l" rtl="0">
              <a:spcBef>
                <a:spcPts val="0"/>
              </a:spcBef>
              <a:spcAft>
                <a:spcPts val="0"/>
              </a:spcAft>
              <a:buClr>
                <a:schemeClr val="dk1"/>
              </a:buClr>
              <a:buSzPts val="1100"/>
              <a:buFont typeface="Arial"/>
              <a:buNone/>
            </a:pPr>
            <a:r>
              <a:rPr lang="en-US" sz="1600" b="1">
                <a:solidFill>
                  <a:srgbClr val="8E7CC3"/>
                </a:solidFill>
              </a:rPr>
              <a:t>Dispatcher Phoenix and Dispatcher Phoenix SCANTRIP</a:t>
            </a:r>
            <a:endParaRPr sz="1600" b="1">
              <a:solidFill>
                <a:srgbClr val="8E7CC3"/>
              </a:solidFill>
            </a:endParaRPr>
          </a:p>
          <a:p>
            <a:pPr marL="0" lvl="0" indent="0" algn="l" rtl="0">
              <a:lnSpc>
                <a:spcPct val="150000"/>
              </a:lnSpc>
              <a:spcBef>
                <a:spcPts val="0"/>
              </a:spcBef>
              <a:spcAft>
                <a:spcPts val="0"/>
              </a:spcAft>
              <a:buSzPts val="1100"/>
              <a:buNone/>
            </a:pPr>
            <a:r>
              <a:rPr lang="en-US">
                <a:solidFill>
                  <a:srgbClr val="666666"/>
                </a:solidFill>
              </a:rPr>
              <a:t>our tried-and-true on-premise offerings, Dispatcher Phoenix. This robust solution has been a staple in many organizations, and we are thrilled to announce that both on-premise and hybrid installations </a:t>
            </a:r>
            <a:r>
              <a:rPr lang="en-US" b="1">
                <a:solidFill>
                  <a:srgbClr val="666666"/>
                </a:solidFill>
              </a:rPr>
              <a:t>are/will</a:t>
            </a:r>
            <a:r>
              <a:rPr lang="en-US">
                <a:solidFill>
                  <a:srgbClr val="666666"/>
                </a:solidFill>
              </a:rPr>
              <a:t> be available!</a:t>
            </a:r>
            <a:endParaRPr>
              <a:solidFill>
                <a:srgbClr val="666666"/>
              </a:solidFill>
            </a:endParaRPr>
          </a:p>
          <a:p>
            <a:pPr marL="0" lvl="0" indent="0" algn="l" rtl="0">
              <a:lnSpc>
                <a:spcPct val="150000"/>
              </a:lnSpc>
              <a:spcBef>
                <a:spcPts val="0"/>
              </a:spcBef>
              <a:spcAft>
                <a:spcPts val="0"/>
              </a:spcAft>
              <a:buSzPts val="1100"/>
              <a:buNone/>
            </a:pPr>
            <a:endParaRPr>
              <a:solidFill>
                <a:srgbClr val="666666"/>
              </a:solidFill>
            </a:endParaRPr>
          </a:p>
          <a:p>
            <a:pPr marL="0" lvl="0" indent="0" algn="l" rtl="0">
              <a:spcBef>
                <a:spcPts val="0"/>
              </a:spcBef>
              <a:spcAft>
                <a:spcPts val="0"/>
              </a:spcAft>
              <a:buSzPts val="1100"/>
              <a:buNone/>
            </a:pPr>
            <a:r>
              <a:rPr lang="en-US">
                <a:solidFill>
                  <a:srgbClr val="666666"/>
                </a:solidFill>
              </a:rPr>
              <a:t>and Moving to our true cloud offerings</a:t>
            </a:r>
            <a:r>
              <a:rPr lang="en-US" sz="1600" b="1">
                <a:solidFill>
                  <a:srgbClr val="8E7CC3"/>
                </a:solidFill>
              </a:rPr>
              <a:t>: Dispatcher Stratus and ScanTrip Cloud</a:t>
            </a:r>
            <a:endParaRPr sz="1600" b="1">
              <a:solidFill>
                <a:srgbClr val="8E7CC3"/>
              </a:solidFill>
            </a:endParaRPr>
          </a:p>
          <a:p>
            <a:pPr marL="0" lvl="0" indent="0" algn="l" rtl="0">
              <a:lnSpc>
                <a:spcPct val="150000"/>
              </a:lnSpc>
              <a:spcBef>
                <a:spcPts val="0"/>
              </a:spcBef>
              <a:spcAft>
                <a:spcPts val="0"/>
              </a:spcAft>
              <a:buClr>
                <a:schemeClr val="dk1"/>
              </a:buClr>
              <a:buSzPts val="1100"/>
              <a:buFont typeface="Arial"/>
              <a:buNone/>
            </a:pPr>
            <a:endParaRPr>
              <a:solidFill>
                <a:srgbClr val="666666"/>
              </a:solidFill>
            </a:endParaRPr>
          </a:p>
        </p:txBody>
      </p:sp>
      <p:sp>
        <p:nvSpPr>
          <p:cNvPr id="70" name="Google Shape;70;g2f0dd09706a_1_69:notes">
            <a:extLst>
              <a:ext uri="{FF2B5EF4-FFF2-40B4-BE49-F238E27FC236}">
                <a16:creationId xmlns:a16="http://schemas.microsoft.com/office/drawing/2014/main" id="{EDA9C737-2690-DC4B-4F46-6F8F0FE7825E}"/>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6588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36572d0840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136572d0840_0_2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ad1d6b9702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2ad1d6b9702_0_3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ce996a0d44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2ce996a0d44_0_16: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52ad29b8d7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52ad29b8d7_0_13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79A23F88-112F-8184-4BAE-B9FC2C58009C}"/>
            </a:ext>
          </a:extLst>
        </p:cNvPr>
        <p:cNvGrpSpPr/>
        <p:nvPr/>
      </p:nvGrpSpPr>
      <p:grpSpPr>
        <a:xfrm>
          <a:off x="0" y="0"/>
          <a:ext cx="0" cy="0"/>
          <a:chOff x="0" y="0"/>
          <a:chExt cx="0" cy="0"/>
        </a:xfrm>
      </p:grpSpPr>
      <p:sp>
        <p:nvSpPr>
          <p:cNvPr id="98" name="Google Shape;98;g252ad29b8d7_0_199:notes">
            <a:extLst>
              <a:ext uri="{FF2B5EF4-FFF2-40B4-BE49-F238E27FC236}">
                <a16:creationId xmlns:a16="http://schemas.microsoft.com/office/drawing/2014/main" id="{F5706734-412D-DC51-F086-0BF568560AF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252ad29b8d7_0_199:notes">
            <a:extLst>
              <a:ext uri="{FF2B5EF4-FFF2-40B4-BE49-F238E27FC236}">
                <a16:creationId xmlns:a16="http://schemas.microsoft.com/office/drawing/2014/main" id="{12662FAA-2370-B96B-5082-F67936666152}"/>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676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ce996a0d44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2ce996a0d44_0_44: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ce996a0d44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2ce996a0d44_0_60: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ce996a0d44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2ce996a0d44_0_34: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a:extLst>
            <a:ext uri="{FF2B5EF4-FFF2-40B4-BE49-F238E27FC236}">
              <a16:creationId xmlns:a16="http://schemas.microsoft.com/office/drawing/2014/main" id="{98939911-5445-4F0D-08D3-B076B20F458D}"/>
            </a:ext>
          </a:extLst>
        </p:cNvPr>
        <p:cNvGrpSpPr/>
        <p:nvPr/>
      </p:nvGrpSpPr>
      <p:grpSpPr>
        <a:xfrm>
          <a:off x="0" y="0"/>
          <a:ext cx="0" cy="0"/>
          <a:chOff x="0" y="0"/>
          <a:chExt cx="0" cy="0"/>
        </a:xfrm>
      </p:grpSpPr>
      <p:sp>
        <p:nvSpPr>
          <p:cNvPr id="209" name="Google Shape;209;g2f02b986055_1_220:notes">
            <a:extLst>
              <a:ext uri="{FF2B5EF4-FFF2-40B4-BE49-F238E27FC236}">
                <a16:creationId xmlns:a16="http://schemas.microsoft.com/office/drawing/2014/main" id="{723FD7B3-C8A3-FB71-6F89-0437631E9B7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2f02b986055_1_220:notes">
            <a:extLst>
              <a:ext uri="{FF2B5EF4-FFF2-40B4-BE49-F238E27FC236}">
                <a16:creationId xmlns:a16="http://schemas.microsoft.com/office/drawing/2014/main" id="{15CCB4A1-5F8C-CF6F-3CFD-7780256B8BDC}"/>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077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83273C40-D697-49FF-105B-99B2899402CD}"/>
            </a:ext>
          </a:extLst>
        </p:cNvPr>
        <p:cNvGrpSpPr/>
        <p:nvPr/>
      </p:nvGrpSpPr>
      <p:grpSpPr>
        <a:xfrm>
          <a:off x="0" y="0"/>
          <a:ext cx="0" cy="0"/>
          <a:chOff x="0" y="0"/>
          <a:chExt cx="0" cy="0"/>
        </a:xfrm>
      </p:grpSpPr>
      <p:sp>
        <p:nvSpPr>
          <p:cNvPr id="98" name="Google Shape;98;g252ad29b8d7_0_199:notes">
            <a:extLst>
              <a:ext uri="{FF2B5EF4-FFF2-40B4-BE49-F238E27FC236}">
                <a16:creationId xmlns:a16="http://schemas.microsoft.com/office/drawing/2014/main" id="{A611AE7E-E704-4E9F-566E-A261539AD2C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252ad29b8d7_0_199:notes">
            <a:extLst>
              <a:ext uri="{FF2B5EF4-FFF2-40B4-BE49-F238E27FC236}">
                <a16:creationId xmlns:a16="http://schemas.microsoft.com/office/drawing/2014/main" id="{5D08E91D-E274-3429-C4F4-571AFFC8A00E}"/>
              </a:ext>
            </a:extLst>
          </p:cNvPr>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5841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 Blue">
  <p:cSld name="1_Title Slide - Blu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432876" y="868219"/>
            <a:ext cx="2623058" cy="4833301"/>
          </a:xfrm>
          <a:prstGeom prst="rect">
            <a:avLst/>
          </a:prstGeom>
          <a:noFill/>
          <a:ln>
            <a:noFill/>
          </a:ln>
        </p:spPr>
      </p:pic>
      <p:sp>
        <p:nvSpPr>
          <p:cNvPr id="14" name="Google Shape;14;p2"/>
          <p:cNvSpPr txBox="1">
            <a:spLocks noGrp="1"/>
          </p:cNvSpPr>
          <p:nvPr>
            <p:ph type="ctrTitle"/>
          </p:nvPr>
        </p:nvSpPr>
        <p:spPr>
          <a:xfrm>
            <a:off x="828000" y="1224000"/>
            <a:ext cx="5760000" cy="1584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3200"/>
              <a:buFont typeface="Calibri"/>
              <a:buNone/>
              <a:defRPr sz="3200" cap="none">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 name="Google Shape;15;p2"/>
          <p:cNvPicPr preferRelativeResize="0"/>
          <p:nvPr/>
        </p:nvPicPr>
        <p:blipFill rotWithShape="1">
          <a:blip r:embed="rId3">
            <a:alphaModFix/>
          </a:blip>
          <a:srcRect/>
          <a:stretch/>
        </p:blipFill>
        <p:spPr>
          <a:xfrm>
            <a:off x="10322084" y="0"/>
            <a:ext cx="1156815" cy="789769"/>
          </a:xfrm>
          <a:prstGeom prst="rect">
            <a:avLst/>
          </a:prstGeom>
          <a:noFill/>
          <a:ln>
            <a:noFill/>
          </a:ln>
        </p:spPr>
      </p:pic>
      <p:pic>
        <p:nvPicPr>
          <p:cNvPr id="16" name="Google Shape;16;p2"/>
          <p:cNvPicPr preferRelativeResize="0"/>
          <p:nvPr/>
        </p:nvPicPr>
        <p:blipFill rotWithShape="1">
          <a:blip r:embed="rId4">
            <a:alphaModFix/>
          </a:blip>
          <a:srcRect/>
          <a:stretch/>
        </p:blipFill>
        <p:spPr>
          <a:xfrm>
            <a:off x="827999" y="6171342"/>
            <a:ext cx="1624677" cy="133797"/>
          </a:xfrm>
          <a:prstGeom prst="rect">
            <a:avLst/>
          </a:prstGeom>
          <a:noFill/>
          <a:ln>
            <a:noFill/>
          </a:ln>
        </p:spPr>
      </p:pic>
      <p:sp>
        <p:nvSpPr>
          <p:cNvPr id="17" name="Google Shape;17;p2"/>
          <p:cNvSpPr>
            <a:spLocks noGrp="1"/>
          </p:cNvSpPr>
          <p:nvPr>
            <p:ph type="pic" idx="2"/>
          </p:nvPr>
        </p:nvSpPr>
        <p:spPr>
          <a:xfrm>
            <a:off x="7527635" y="1080651"/>
            <a:ext cx="2429100" cy="4479600"/>
          </a:xfrm>
          <a:prstGeom prst="rect">
            <a:avLst/>
          </a:prstGeom>
          <a:noFill/>
          <a:ln>
            <a:noFill/>
          </a:ln>
        </p:spPr>
        <p:txBody>
          <a:bodyPr/>
          <a:lstStyle/>
          <a:p>
            <a:endParaRPr lang="en-US"/>
          </a:p>
        </p:txBody>
      </p:sp>
      <p:sp>
        <p:nvSpPr>
          <p:cNvPr id="18" name="Google Shape;18;p2"/>
          <p:cNvSpPr txBox="1">
            <a:spLocks noGrp="1"/>
          </p:cNvSpPr>
          <p:nvPr>
            <p:ph type="body" idx="1"/>
          </p:nvPr>
        </p:nvSpPr>
        <p:spPr>
          <a:xfrm>
            <a:off x="820850" y="3033042"/>
            <a:ext cx="5767200" cy="2313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945"/>
              </a:spcBef>
              <a:spcAft>
                <a:spcPts val="0"/>
              </a:spcAft>
              <a:buSzPts val="1800"/>
              <a:buNone/>
              <a:defRPr sz="1800" b="1" cap="none">
                <a:solidFill>
                  <a:schemeClr val="accent5"/>
                </a:solidFill>
              </a:defRPr>
            </a:lvl1pPr>
            <a:lvl2pPr marL="914400" lvl="1" indent="-342900" algn="l">
              <a:lnSpc>
                <a:spcPct val="110000"/>
              </a:lnSpc>
              <a:spcBef>
                <a:spcPts val="400"/>
              </a:spcBef>
              <a:spcAft>
                <a:spcPts val="0"/>
              </a:spcAft>
              <a:buSzPts val="1800"/>
              <a:buFont typeface="Calibri"/>
              <a:buChar char="—"/>
              <a:defRPr>
                <a:latin typeface="Calibri"/>
                <a:ea typeface="Calibri"/>
                <a:cs typeface="Calibri"/>
                <a:sym typeface="Calibri"/>
              </a:defRPr>
            </a:lvl2pPr>
            <a:lvl3pPr marL="1371600" lvl="2" indent="-342900" algn="l">
              <a:lnSpc>
                <a:spcPct val="110000"/>
              </a:lnSpc>
              <a:spcBef>
                <a:spcPts val="472"/>
              </a:spcBef>
              <a:spcAft>
                <a:spcPts val="0"/>
              </a:spcAft>
              <a:buSzPts val="1800"/>
              <a:buFont typeface="Calibri"/>
              <a:buChar char="o"/>
              <a:defRPr>
                <a:latin typeface="Calibri"/>
                <a:ea typeface="Calibri"/>
                <a:cs typeface="Calibri"/>
                <a:sym typeface="Calibri"/>
              </a:defRPr>
            </a:lvl3pPr>
            <a:lvl4pPr marL="1828800" lvl="3" indent="-342900" algn="l">
              <a:lnSpc>
                <a:spcPct val="110000"/>
              </a:lnSpc>
              <a:spcBef>
                <a:spcPts val="472"/>
              </a:spcBef>
              <a:spcAft>
                <a:spcPts val="0"/>
              </a:spcAft>
              <a:buSzPts val="1800"/>
              <a:buFont typeface="Calibri"/>
              <a:buChar char="▪"/>
              <a:defRPr>
                <a:latin typeface="Calibri"/>
                <a:ea typeface="Calibri"/>
                <a:cs typeface="Calibri"/>
                <a:sym typeface="Calibri"/>
              </a:defRPr>
            </a:lvl4pPr>
            <a:lvl5pPr marL="2286000" lvl="4" indent="-342900" algn="l">
              <a:lnSpc>
                <a:spcPct val="110000"/>
              </a:lnSpc>
              <a:spcBef>
                <a:spcPts val="472"/>
              </a:spcBef>
              <a:spcAft>
                <a:spcPts val="0"/>
              </a:spcAft>
              <a:buSzPts val="1800"/>
              <a:buFont typeface="Calibri"/>
              <a:buChar char="•"/>
              <a:defRPr>
                <a:latin typeface="Calibri"/>
                <a:ea typeface="Calibri"/>
                <a:cs typeface="Calibri"/>
                <a:sym typeface="Calibri"/>
              </a:defRPr>
            </a:lvl5pPr>
            <a:lvl6pPr marL="2743200" lvl="5" indent="-342900" algn="l">
              <a:lnSpc>
                <a:spcPct val="90000"/>
              </a:lnSpc>
              <a:spcBef>
                <a:spcPts val="472"/>
              </a:spcBef>
              <a:spcAft>
                <a:spcPts val="0"/>
              </a:spcAft>
              <a:buClr>
                <a:schemeClr val="dk1"/>
              </a:buClr>
              <a:buSzPts val="1800"/>
              <a:buFont typeface="Calibri"/>
              <a:buChar char="•"/>
              <a:defRPr>
                <a:latin typeface="Calibri"/>
                <a:ea typeface="Calibri"/>
                <a:cs typeface="Calibri"/>
                <a:sym typeface="Calibri"/>
              </a:defRPr>
            </a:lvl6pPr>
            <a:lvl7pPr marL="3200400" lvl="6" indent="-342900" algn="l">
              <a:lnSpc>
                <a:spcPct val="90000"/>
              </a:lnSpc>
              <a:spcBef>
                <a:spcPts val="472"/>
              </a:spcBef>
              <a:spcAft>
                <a:spcPts val="0"/>
              </a:spcAft>
              <a:buClr>
                <a:schemeClr val="dk1"/>
              </a:buClr>
              <a:buSzPts val="1800"/>
              <a:buFont typeface="Calibri"/>
              <a:buChar char="•"/>
              <a:defRPr>
                <a:latin typeface="Calibri"/>
                <a:ea typeface="Calibri"/>
                <a:cs typeface="Calibri"/>
                <a:sym typeface="Calibri"/>
              </a:defRPr>
            </a:lvl7pPr>
            <a:lvl8pPr marL="3657600" lvl="7" indent="-342900" algn="l">
              <a:lnSpc>
                <a:spcPct val="90000"/>
              </a:lnSpc>
              <a:spcBef>
                <a:spcPts val="472"/>
              </a:spcBef>
              <a:spcAft>
                <a:spcPts val="0"/>
              </a:spcAft>
              <a:buClr>
                <a:schemeClr val="dk1"/>
              </a:buClr>
              <a:buSzPts val="1800"/>
              <a:buFont typeface="Calibri"/>
              <a:buChar char="•"/>
              <a:defRPr>
                <a:latin typeface="Calibri"/>
                <a:ea typeface="Calibri"/>
                <a:cs typeface="Calibri"/>
                <a:sym typeface="Calibri"/>
              </a:defRPr>
            </a:lvl8pPr>
            <a:lvl9pPr marL="4114800" lvl="8" indent="-342900" algn="l">
              <a:lnSpc>
                <a:spcPct val="90000"/>
              </a:lnSpc>
              <a:spcBef>
                <a:spcPts val="472"/>
              </a:spcBef>
              <a:spcAft>
                <a:spcPts val="0"/>
              </a:spcAft>
              <a:buClr>
                <a:schemeClr val="dk1"/>
              </a:buClr>
              <a:buSzPts val="1800"/>
              <a:buFont typeface="Calibri"/>
              <a:buChar char="•"/>
              <a:defRPr>
                <a:latin typeface="Calibri"/>
                <a:ea typeface="Calibri"/>
                <a:cs typeface="Calibri"/>
                <a:sym typeface="Calibri"/>
              </a:defRPr>
            </a:lvl9pPr>
          </a:lstStyle>
          <a:p>
            <a:endParaRPr/>
          </a:p>
        </p:txBody>
      </p:sp>
      <p:sp>
        <p:nvSpPr>
          <p:cNvPr id="19" name="Google Shape;19;p2"/>
          <p:cNvSpPr txBox="1"/>
          <p:nvPr/>
        </p:nvSpPr>
        <p:spPr>
          <a:xfrm>
            <a:off x="9956725" y="6076700"/>
            <a:ext cx="1348800" cy="3231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US" sz="900">
                <a:solidFill>
                  <a:schemeClr val="dk1"/>
                </a:solidFill>
              </a:rPr>
              <a:t>© KONICA MINOLTA</a:t>
            </a:r>
            <a:endParaRPr>
              <a:solidFill>
                <a:schemeClr val="dk1"/>
              </a:solidFill>
            </a:endParaRPr>
          </a:p>
        </p:txBody>
      </p:sp>
      <p:sp>
        <p:nvSpPr>
          <p:cNvPr id="20" name="Google Shape;20;p2"/>
          <p:cNvSpPr txBox="1"/>
          <p:nvPr/>
        </p:nvSpPr>
        <p:spPr>
          <a:xfrm>
            <a:off x="3410338" y="5993150"/>
            <a:ext cx="4699800" cy="49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85" b="1">
                <a:solidFill>
                  <a:srgbClr val="FF0000"/>
                </a:solidFill>
                <a:latin typeface="Calibri"/>
                <a:ea typeface="Calibri"/>
                <a:cs typeface="Calibri"/>
                <a:sym typeface="Calibri"/>
              </a:rPr>
              <a:t>KONICA MINOLTA CONFIDENTIAL</a:t>
            </a:r>
            <a:endParaRPr sz="1985">
              <a:solidFill>
                <a:srgbClr val="FF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Blue bar">
  <p:cSld name="Title and Content - Blue bar">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835201" y="1836000"/>
            <a:ext cx="6336000" cy="4113626"/>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945"/>
              </a:spcBef>
              <a:spcAft>
                <a:spcPts val="0"/>
              </a:spcAft>
              <a:buSzPts val="1800"/>
              <a:buChar char="–"/>
              <a:defRPr/>
            </a:lvl1pPr>
            <a:lvl2pPr marL="914400" lvl="1" indent="-342900" algn="l">
              <a:lnSpc>
                <a:spcPct val="110000"/>
              </a:lnSpc>
              <a:spcBef>
                <a:spcPts val="400"/>
              </a:spcBef>
              <a:spcAft>
                <a:spcPts val="0"/>
              </a:spcAft>
              <a:buSzPts val="1800"/>
              <a:buChar char="—"/>
              <a:defRPr/>
            </a:lvl2pPr>
            <a:lvl3pPr marL="1371600" lvl="2" indent="-342900" algn="l">
              <a:lnSpc>
                <a:spcPct val="110000"/>
              </a:lnSpc>
              <a:spcBef>
                <a:spcPts val="472"/>
              </a:spcBef>
              <a:spcAft>
                <a:spcPts val="0"/>
              </a:spcAft>
              <a:buSzPts val="1800"/>
              <a:buChar char="o"/>
              <a:defRPr/>
            </a:lvl3pPr>
            <a:lvl4pPr marL="1828800" lvl="3" indent="-342900" algn="l">
              <a:lnSpc>
                <a:spcPct val="110000"/>
              </a:lnSpc>
              <a:spcBef>
                <a:spcPts val="472"/>
              </a:spcBef>
              <a:spcAft>
                <a:spcPts val="0"/>
              </a:spcAft>
              <a:buSzPts val="1800"/>
              <a:buChar char="▪"/>
              <a:defRPr/>
            </a:lvl4pPr>
            <a:lvl5pPr marL="2286000" lvl="4" indent="-342900" algn="l">
              <a:lnSpc>
                <a:spcPct val="110000"/>
              </a:lnSpc>
              <a:spcBef>
                <a:spcPts val="472"/>
              </a:spcBef>
              <a:spcAft>
                <a:spcPts val="0"/>
              </a:spcAft>
              <a:buSzPts val="1800"/>
              <a:buChar char="•"/>
              <a:defRPr/>
            </a:lvl5pPr>
            <a:lvl6pPr marL="2743200" lvl="5" indent="-342900" algn="l">
              <a:lnSpc>
                <a:spcPct val="90000"/>
              </a:lnSpc>
              <a:spcBef>
                <a:spcPts val="472"/>
              </a:spcBef>
              <a:spcAft>
                <a:spcPts val="0"/>
              </a:spcAft>
              <a:buClr>
                <a:schemeClr val="dk1"/>
              </a:buClr>
              <a:buSzPts val="1800"/>
              <a:buChar char="•"/>
              <a:defRPr/>
            </a:lvl6pPr>
            <a:lvl7pPr marL="3200400" lvl="6" indent="-342900" algn="l">
              <a:lnSpc>
                <a:spcPct val="90000"/>
              </a:lnSpc>
              <a:spcBef>
                <a:spcPts val="472"/>
              </a:spcBef>
              <a:spcAft>
                <a:spcPts val="0"/>
              </a:spcAft>
              <a:buClr>
                <a:schemeClr val="dk1"/>
              </a:buClr>
              <a:buSzPts val="1800"/>
              <a:buChar char="•"/>
              <a:defRPr/>
            </a:lvl7pPr>
            <a:lvl8pPr marL="3657600" lvl="7" indent="-342900" algn="l">
              <a:lnSpc>
                <a:spcPct val="90000"/>
              </a:lnSpc>
              <a:spcBef>
                <a:spcPts val="472"/>
              </a:spcBef>
              <a:spcAft>
                <a:spcPts val="0"/>
              </a:spcAft>
              <a:buClr>
                <a:schemeClr val="dk1"/>
              </a:buClr>
              <a:buSzPts val="1800"/>
              <a:buChar char="•"/>
              <a:defRPr/>
            </a:lvl8pPr>
            <a:lvl9pPr marL="4114800" lvl="8" indent="-342900" algn="l">
              <a:lnSpc>
                <a:spcPct val="90000"/>
              </a:lnSpc>
              <a:spcBef>
                <a:spcPts val="472"/>
              </a:spcBef>
              <a:spcAft>
                <a:spcPts val="0"/>
              </a:spcAft>
              <a:buClr>
                <a:schemeClr val="dk1"/>
              </a:buClr>
              <a:buSzPts val="1800"/>
              <a:buChar char="•"/>
              <a:defRPr/>
            </a:lvl9pPr>
          </a:lstStyle>
          <a:p>
            <a:endParaRPr/>
          </a:p>
        </p:txBody>
      </p:sp>
      <p:sp>
        <p:nvSpPr>
          <p:cNvPr id="23" name="Google Shape;23;p3"/>
          <p:cNvSpPr txBox="1">
            <a:spLocks noGrp="1"/>
          </p:cNvSpPr>
          <p:nvPr>
            <p:ph type="title"/>
          </p:nvPr>
        </p:nvSpPr>
        <p:spPr>
          <a:xfrm>
            <a:off x="835201" y="185912"/>
            <a:ext cx="7056072" cy="69562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2600"/>
              <a:buFont typeface="Arial"/>
              <a:buNone/>
              <a:defRPr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p:nvPr/>
        </p:nvSpPr>
        <p:spPr>
          <a:xfrm>
            <a:off x="0" y="0"/>
            <a:ext cx="137160" cy="648335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pic>
        <p:nvPicPr>
          <p:cNvPr id="25" name="Google Shape;25;p3"/>
          <p:cNvPicPr preferRelativeResize="0"/>
          <p:nvPr/>
        </p:nvPicPr>
        <p:blipFill rotWithShape="1">
          <a:blip r:embed="rId2">
            <a:alphaModFix/>
          </a:blip>
          <a:srcRect/>
          <a:stretch/>
        </p:blipFill>
        <p:spPr>
          <a:xfrm>
            <a:off x="10322084" y="0"/>
            <a:ext cx="1156815" cy="789769"/>
          </a:xfrm>
          <a:prstGeom prst="rect">
            <a:avLst/>
          </a:prstGeom>
          <a:noFill/>
          <a:ln>
            <a:noFill/>
          </a:ln>
        </p:spPr>
      </p:pic>
      <p:sp>
        <p:nvSpPr>
          <p:cNvPr id="26" name="Google Shape;26;p3"/>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3"/>
          <p:cNvSpPr txBox="1"/>
          <p:nvPr/>
        </p:nvSpPr>
        <p:spPr>
          <a:xfrm>
            <a:off x="784528" y="6189385"/>
            <a:ext cx="1272300" cy="172800"/>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accent1"/>
              </a:buClr>
              <a:buSzPts val="900"/>
              <a:buFont typeface="Arial"/>
              <a:buNone/>
            </a:pPr>
            <a:r>
              <a:rPr lang="en-US" sz="900" b="0" i="0" u="none" strike="noStrike" cap="none">
                <a:solidFill>
                  <a:schemeClr val="dk1"/>
                </a:solidFill>
                <a:latin typeface="Arial"/>
                <a:ea typeface="Arial"/>
                <a:cs typeface="Arial"/>
                <a:sym typeface="Arial"/>
              </a:rPr>
              <a:t>© KONICA MINOLTA</a:t>
            </a:r>
            <a:endParaRPr sz="1400" b="0" i="0" u="none" strike="noStrike" cap="none">
              <a:solidFill>
                <a:srgbClr val="000000"/>
              </a:solidFill>
              <a:latin typeface="Arial"/>
              <a:ea typeface="Arial"/>
              <a:cs typeface="Arial"/>
              <a:sym typeface="Arial"/>
            </a:endParaRPr>
          </a:p>
        </p:txBody>
      </p:sp>
      <p:sp>
        <p:nvSpPr>
          <p:cNvPr id="28" name="Google Shape;28;p3"/>
          <p:cNvSpPr txBox="1"/>
          <p:nvPr/>
        </p:nvSpPr>
        <p:spPr>
          <a:xfrm>
            <a:off x="3600988" y="6123074"/>
            <a:ext cx="4318500" cy="30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85"/>
              <a:buFont typeface="Arial"/>
              <a:buNone/>
            </a:pPr>
            <a:r>
              <a:rPr lang="en-US" sz="1985" b="1" i="0" u="none" strike="noStrike" cap="none">
                <a:solidFill>
                  <a:srgbClr val="FF0000"/>
                </a:solidFill>
                <a:latin typeface="Calibri"/>
                <a:ea typeface="Calibri"/>
                <a:cs typeface="Calibri"/>
                <a:sym typeface="Calibri"/>
              </a:rPr>
              <a:t>KONICA MINOLTA CONFIDENTIAL</a:t>
            </a:r>
            <a:endParaRPr sz="1985" b="0" i="0" u="none" strike="noStrike" cap="none">
              <a:solidFill>
                <a:srgbClr val="FF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 Blue">
  <p:cSld name="Section Slide - Blue">
    <p:spTree>
      <p:nvGrpSpPr>
        <p:cNvPr id="1" name="Shape 29"/>
        <p:cNvGrpSpPr/>
        <p:nvPr/>
      </p:nvGrpSpPr>
      <p:grpSpPr>
        <a:xfrm>
          <a:off x="0" y="0"/>
          <a:ext cx="0" cy="0"/>
          <a:chOff x="0" y="0"/>
          <a:chExt cx="0" cy="0"/>
        </a:xfrm>
      </p:grpSpPr>
      <p:sp>
        <p:nvSpPr>
          <p:cNvPr id="30" name="Google Shape;30;p4"/>
          <p:cNvSpPr/>
          <p:nvPr/>
        </p:nvSpPr>
        <p:spPr>
          <a:xfrm>
            <a:off x="0" y="0"/>
            <a:ext cx="4973400" cy="64833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31" name="Google Shape;31;p4"/>
          <p:cNvSpPr txBox="1">
            <a:spLocks noGrp="1"/>
          </p:cNvSpPr>
          <p:nvPr>
            <p:ph type="ctrTitle"/>
          </p:nvPr>
        </p:nvSpPr>
        <p:spPr>
          <a:xfrm>
            <a:off x="828000" y="1112512"/>
            <a:ext cx="3564000" cy="14868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2200"/>
              <a:buNone/>
              <a:defRPr sz="22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6735763" y="2200275"/>
            <a:ext cx="2682875" cy="2443163"/>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945"/>
              </a:spcBef>
              <a:spcAft>
                <a:spcPts val="0"/>
              </a:spcAft>
              <a:buSzPts val="1400"/>
              <a:buFont typeface="Calibri"/>
              <a:buNone/>
              <a:defRPr>
                <a:solidFill>
                  <a:schemeClr val="accent1"/>
                </a:solidFill>
                <a:latin typeface="Calibri"/>
                <a:ea typeface="Calibri"/>
                <a:cs typeface="Calibri"/>
                <a:sym typeface="Calibri"/>
              </a:defRPr>
            </a:lvl1pPr>
            <a:lvl2pPr marL="914400" lvl="1" indent="-342900" algn="l">
              <a:lnSpc>
                <a:spcPct val="110000"/>
              </a:lnSpc>
              <a:spcBef>
                <a:spcPts val="400"/>
              </a:spcBef>
              <a:spcAft>
                <a:spcPts val="0"/>
              </a:spcAft>
              <a:buSzPts val="1800"/>
              <a:buFont typeface="Calibri"/>
              <a:buChar char="—"/>
              <a:defRPr>
                <a:latin typeface="Calibri"/>
                <a:ea typeface="Calibri"/>
                <a:cs typeface="Calibri"/>
                <a:sym typeface="Calibri"/>
              </a:defRPr>
            </a:lvl2pPr>
            <a:lvl3pPr marL="1371600" lvl="2" indent="-342900" algn="l">
              <a:lnSpc>
                <a:spcPct val="110000"/>
              </a:lnSpc>
              <a:spcBef>
                <a:spcPts val="472"/>
              </a:spcBef>
              <a:spcAft>
                <a:spcPts val="0"/>
              </a:spcAft>
              <a:buSzPts val="1800"/>
              <a:buFont typeface="Calibri"/>
              <a:buChar char="o"/>
              <a:defRPr>
                <a:latin typeface="Calibri"/>
                <a:ea typeface="Calibri"/>
                <a:cs typeface="Calibri"/>
                <a:sym typeface="Calibri"/>
              </a:defRPr>
            </a:lvl3pPr>
            <a:lvl4pPr marL="1828800" lvl="3" indent="-342900" algn="l">
              <a:lnSpc>
                <a:spcPct val="110000"/>
              </a:lnSpc>
              <a:spcBef>
                <a:spcPts val="472"/>
              </a:spcBef>
              <a:spcAft>
                <a:spcPts val="0"/>
              </a:spcAft>
              <a:buSzPts val="1800"/>
              <a:buFont typeface="Calibri"/>
              <a:buChar char="▪"/>
              <a:defRPr>
                <a:latin typeface="Calibri"/>
                <a:ea typeface="Calibri"/>
                <a:cs typeface="Calibri"/>
                <a:sym typeface="Calibri"/>
              </a:defRPr>
            </a:lvl4pPr>
            <a:lvl5pPr marL="2286000" lvl="4" indent="-342900" algn="l">
              <a:lnSpc>
                <a:spcPct val="110000"/>
              </a:lnSpc>
              <a:spcBef>
                <a:spcPts val="472"/>
              </a:spcBef>
              <a:spcAft>
                <a:spcPts val="0"/>
              </a:spcAft>
              <a:buSzPts val="1800"/>
              <a:buFont typeface="Calibri"/>
              <a:buChar char="•"/>
              <a:defRPr>
                <a:latin typeface="Calibri"/>
                <a:ea typeface="Calibri"/>
                <a:cs typeface="Calibri"/>
                <a:sym typeface="Calibri"/>
              </a:defRPr>
            </a:lvl5pPr>
            <a:lvl6pPr marL="2743200" lvl="5" indent="-342900" algn="l">
              <a:lnSpc>
                <a:spcPct val="90000"/>
              </a:lnSpc>
              <a:spcBef>
                <a:spcPts val="472"/>
              </a:spcBef>
              <a:spcAft>
                <a:spcPts val="0"/>
              </a:spcAft>
              <a:buClr>
                <a:schemeClr val="dk1"/>
              </a:buClr>
              <a:buSzPts val="1800"/>
              <a:buFont typeface="Calibri"/>
              <a:buChar char="•"/>
              <a:defRPr>
                <a:latin typeface="Calibri"/>
                <a:ea typeface="Calibri"/>
                <a:cs typeface="Calibri"/>
                <a:sym typeface="Calibri"/>
              </a:defRPr>
            </a:lvl6pPr>
            <a:lvl7pPr marL="3200400" lvl="6" indent="-342900" algn="l">
              <a:lnSpc>
                <a:spcPct val="90000"/>
              </a:lnSpc>
              <a:spcBef>
                <a:spcPts val="472"/>
              </a:spcBef>
              <a:spcAft>
                <a:spcPts val="0"/>
              </a:spcAft>
              <a:buClr>
                <a:schemeClr val="dk1"/>
              </a:buClr>
              <a:buSzPts val="1800"/>
              <a:buFont typeface="Calibri"/>
              <a:buChar char="•"/>
              <a:defRPr>
                <a:latin typeface="Calibri"/>
                <a:ea typeface="Calibri"/>
                <a:cs typeface="Calibri"/>
                <a:sym typeface="Calibri"/>
              </a:defRPr>
            </a:lvl7pPr>
            <a:lvl8pPr marL="3657600" lvl="7" indent="-342900" algn="l">
              <a:lnSpc>
                <a:spcPct val="90000"/>
              </a:lnSpc>
              <a:spcBef>
                <a:spcPts val="472"/>
              </a:spcBef>
              <a:spcAft>
                <a:spcPts val="0"/>
              </a:spcAft>
              <a:buClr>
                <a:schemeClr val="dk1"/>
              </a:buClr>
              <a:buSzPts val="1800"/>
              <a:buFont typeface="Calibri"/>
              <a:buChar char="•"/>
              <a:defRPr>
                <a:latin typeface="Calibri"/>
                <a:ea typeface="Calibri"/>
                <a:cs typeface="Calibri"/>
                <a:sym typeface="Calibri"/>
              </a:defRPr>
            </a:lvl8pPr>
            <a:lvl9pPr marL="4114800" lvl="8" indent="-342900" algn="l">
              <a:lnSpc>
                <a:spcPct val="90000"/>
              </a:lnSpc>
              <a:spcBef>
                <a:spcPts val="472"/>
              </a:spcBef>
              <a:spcAft>
                <a:spcPts val="0"/>
              </a:spcAft>
              <a:buClr>
                <a:schemeClr val="dk1"/>
              </a:buClr>
              <a:buSzPts val="1800"/>
              <a:buChar char="•"/>
              <a:defRPr/>
            </a:lvl9pPr>
          </a:lstStyle>
          <a:p>
            <a:endParaRPr/>
          </a:p>
        </p:txBody>
      </p:sp>
      <p:pic>
        <p:nvPicPr>
          <p:cNvPr id="33" name="Google Shape;33;p4"/>
          <p:cNvPicPr preferRelativeResize="0"/>
          <p:nvPr/>
        </p:nvPicPr>
        <p:blipFill rotWithShape="1">
          <a:blip r:embed="rId2">
            <a:alphaModFix/>
          </a:blip>
          <a:srcRect/>
          <a:stretch/>
        </p:blipFill>
        <p:spPr>
          <a:xfrm>
            <a:off x="10322084" y="0"/>
            <a:ext cx="1156815" cy="789769"/>
          </a:xfrm>
          <a:prstGeom prst="rect">
            <a:avLst/>
          </a:prstGeom>
          <a:noFill/>
          <a:ln>
            <a:noFill/>
          </a:ln>
        </p:spPr>
      </p:pic>
      <p:sp>
        <p:nvSpPr>
          <p:cNvPr id="34" name="Google Shape;34;p4"/>
          <p:cNvSpPr txBox="1">
            <a:spLocks noGrp="1"/>
          </p:cNvSpPr>
          <p:nvPr>
            <p:ph type="sldNum" idx="12"/>
          </p:nvPr>
        </p:nvSpPr>
        <p:spPr>
          <a:xfrm>
            <a:off x="11022763" y="6160111"/>
            <a:ext cx="419700" cy="231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4"/>
          <p:cNvSpPr txBox="1"/>
          <p:nvPr/>
        </p:nvSpPr>
        <p:spPr>
          <a:xfrm>
            <a:off x="828003" y="6189360"/>
            <a:ext cx="1272300" cy="172800"/>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accent1"/>
              </a:buClr>
              <a:buSzPts val="900"/>
              <a:buFont typeface="Arial"/>
              <a:buNone/>
            </a:pPr>
            <a:r>
              <a:rPr lang="en-US" sz="900" b="0" i="0" u="none" strike="noStrike" cap="none">
                <a:solidFill>
                  <a:schemeClr val="dk1"/>
                </a:solidFill>
                <a:latin typeface="Arial"/>
                <a:ea typeface="Arial"/>
                <a:cs typeface="Arial"/>
                <a:sym typeface="Arial"/>
              </a:rPr>
              <a:t>© KONICA MINOLTA</a:t>
            </a:r>
            <a:endParaRPr sz="1400" b="0" i="0" u="none" strike="noStrike" cap="none">
              <a:solidFill>
                <a:srgbClr val="000000"/>
              </a:solidFill>
              <a:latin typeface="Arial"/>
              <a:ea typeface="Arial"/>
              <a:cs typeface="Arial"/>
              <a:sym typeface="Arial"/>
            </a:endParaRPr>
          </a:p>
        </p:txBody>
      </p:sp>
      <p:sp>
        <p:nvSpPr>
          <p:cNvPr id="36" name="Google Shape;36;p4"/>
          <p:cNvSpPr txBox="1"/>
          <p:nvPr/>
        </p:nvSpPr>
        <p:spPr>
          <a:xfrm>
            <a:off x="3600988" y="6137149"/>
            <a:ext cx="43185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85"/>
              <a:buFont typeface="Arial"/>
              <a:buNone/>
            </a:pPr>
            <a:r>
              <a:rPr lang="en-US" sz="1800" b="1" i="0" u="none" strike="noStrike" cap="none">
                <a:solidFill>
                  <a:srgbClr val="FF0000"/>
                </a:solidFill>
                <a:latin typeface="Calibri"/>
                <a:ea typeface="Calibri"/>
                <a:cs typeface="Calibri"/>
                <a:sym typeface="Calibri"/>
              </a:rPr>
              <a:t>KONICA </a:t>
            </a:r>
            <a:r>
              <a:rPr lang="en-US" sz="1800" b="1">
                <a:solidFill>
                  <a:srgbClr val="FF0000"/>
                </a:solidFill>
                <a:latin typeface="Calibri"/>
                <a:ea typeface="Calibri"/>
                <a:cs typeface="Calibri"/>
                <a:sym typeface="Calibri"/>
              </a:rPr>
              <a:t>MINOLTA</a:t>
            </a:r>
            <a:r>
              <a:rPr lang="en-US" sz="1800" b="1" i="0" u="none" strike="noStrike" cap="none">
                <a:solidFill>
                  <a:srgbClr val="FF0000"/>
                </a:solidFill>
                <a:latin typeface="Calibri"/>
                <a:ea typeface="Calibri"/>
                <a:cs typeface="Calibri"/>
                <a:sym typeface="Calibri"/>
              </a:rPr>
              <a:t> CONFIDENTIAL</a:t>
            </a:r>
            <a:endParaRPr sz="1800" b="0" i="0" u="none" strike="noStrike" cap="none">
              <a:solidFill>
                <a:srgbClr val="FF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Blue">
  <p:cSld name="Title Slide - Blue">
    <p:spTree>
      <p:nvGrpSpPr>
        <p:cNvPr id="1" name="Shape 37"/>
        <p:cNvGrpSpPr/>
        <p:nvPr/>
      </p:nvGrpSpPr>
      <p:grpSpPr>
        <a:xfrm>
          <a:off x="0" y="0"/>
          <a:ext cx="0" cy="0"/>
          <a:chOff x="0" y="0"/>
          <a:chExt cx="0" cy="0"/>
        </a:xfrm>
      </p:grpSpPr>
      <p:sp>
        <p:nvSpPr>
          <p:cNvPr id="38" name="Google Shape;38;p5"/>
          <p:cNvSpPr txBox="1">
            <a:spLocks noGrp="1"/>
          </p:cNvSpPr>
          <p:nvPr>
            <p:ph type="ctrTitle"/>
          </p:nvPr>
        </p:nvSpPr>
        <p:spPr>
          <a:xfrm>
            <a:off x="828000" y="1224000"/>
            <a:ext cx="5760000" cy="1584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339933"/>
              </a:buClr>
              <a:buSzPts val="3200"/>
              <a:buFont typeface="Arial"/>
              <a:buNone/>
              <a:defRPr sz="3200" cap="none">
                <a:solidFill>
                  <a:srgbClr val="33993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0" name="Google Shape;40;p5"/>
          <p:cNvPicPr preferRelativeResize="0"/>
          <p:nvPr/>
        </p:nvPicPr>
        <p:blipFill rotWithShape="1">
          <a:blip r:embed="rId2">
            <a:alphaModFix/>
          </a:blip>
          <a:srcRect/>
          <a:stretch/>
        </p:blipFill>
        <p:spPr>
          <a:xfrm>
            <a:off x="10322084" y="0"/>
            <a:ext cx="1156815" cy="789769"/>
          </a:xfrm>
          <a:prstGeom prst="rect">
            <a:avLst/>
          </a:prstGeom>
          <a:noFill/>
          <a:ln>
            <a:noFill/>
          </a:ln>
        </p:spPr>
      </p:pic>
      <p:pic>
        <p:nvPicPr>
          <p:cNvPr id="41" name="Google Shape;41;p5"/>
          <p:cNvPicPr preferRelativeResize="0"/>
          <p:nvPr/>
        </p:nvPicPr>
        <p:blipFill rotWithShape="1">
          <a:blip r:embed="rId3">
            <a:alphaModFix/>
          </a:blip>
          <a:srcRect/>
          <a:stretch/>
        </p:blipFill>
        <p:spPr>
          <a:xfrm>
            <a:off x="820849" y="6208867"/>
            <a:ext cx="1624677" cy="133797"/>
          </a:xfrm>
          <a:prstGeom prst="rect">
            <a:avLst/>
          </a:prstGeom>
          <a:noFill/>
          <a:ln>
            <a:noFill/>
          </a:ln>
        </p:spPr>
      </p:pic>
      <p:sp>
        <p:nvSpPr>
          <p:cNvPr id="42" name="Google Shape;42;p5"/>
          <p:cNvSpPr txBox="1"/>
          <p:nvPr/>
        </p:nvSpPr>
        <p:spPr>
          <a:xfrm>
            <a:off x="9686003" y="6227010"/>
            <a:ext cx="1272161" cy="172800"/>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accent1"/>
              </a:buClr>
              <a:buSzPts val="900"/>
              <a:buFont typeface="Arial"/>
              <a:buNone/>
            </a:pPr>
            <a:r>
              <a:rPr lang="en-US" sz="900" b="0" i="0" u="none" strike="noStrike" cap="none">
                <a:solidFill>
                  <a:schemeClr val="dk1"/>
                </a:solidFill>
                <a:latin typeface="Arial"/>
                <a:ea typeface="Arial"/>
                <a:cs typeface="Arial"/>
                <a:sym typeface="Arial"/>
              </a:rPr>
              <a:t>© KONICA MINOLTA</a:t>
            </a:r>
            <a:endParaRPr sz="1400" b="0" i="0" u="none" strike="noStrike" cap="none">
              <a:solidFill>
                <a:srgbClr val="000000"/>
              </a:solidFill>
              <a:latin typeface="Arial"/>
              <a:ea typeface="Arial"/>
              <a:cs typeface="Arial"/>
              <a:sym typeface="Arial"/>
            </a:endParaRPr>
          </a:p>
        </p:txBody>
      </p:sp>
      <p:sp>
        <p:nvSpPr>
          <p:cNvPr id="43" name="Google Shape;43;p5"/>
          <p:cNvSpPr txBox="1">
            <a:spLocks noGrp="1"/>
          </p:cNvSpPr>
          <p:nvPr>
            <p:ph type="body" idx="1"/>
          </p:nvPr>
        </p:nvSpPr>
        <p:spPr>
          <a:xfrm>
            <a:off x="820849" y="3033039"/>
            <a:ext cx="5767151" cy="934716"/>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945"/>
              </a:spcBef>
              <a:spcAft>
                <a:spcPts val="0"/>
              </a:spcAft>
              <a:buClr>
                <a:srgbClr val="274E13"/>
              </a:buClr>
              <a:buSzPts val="1800"/>
              <a:buNone/>
              <a:defRPr sz="1800" b="1" cap="none">
                <a:solidFill>
                  <a:srgbClr val="274E13"/>
                </a:solidFill>
                <a:latin typeface="Arial"/>
                <a:ea typeface="Arial"/>
                <a:cs typeface="Arial"/>
                <a:sym typeface="Arial"/>
              </a:defRPr>
            </a:lvl1pPr>
            <a:lvl2pPr marL="914400" lvl="1" indent="-342900" algn="l">
              <a:lnSpc>
                <a:spcPct val="110000"/>
              </a:lnSpc>
              <a:spcBef>
                <a:spcPts val="400"/>
              </a:spcBef>
              <a:spcAft>
                <a:spcPts val="0"/>
              </a:spcAft>
              <a:buClr>
                <a:srgbClr val="274E13"/>
              </a:buClr>
              <a:buSzPts val="1800"/>
              <a:buChar char="—"/>
              <a:defRPr>
                <a:solidFill>
                  <a:srgbClr val="274E13"/>
                </a:solidFill>
              </a:defRPr>
            </a:lvl2pPr>
            <a:lvl3pPr marL="1371600" lvl="2" indent="-342900" algn="l">
              <a:lnSpc>
                <a:spcPct val="110000"/>
              </a:lnSpc>
              <a:spcBef>
                <a:spcPts val="472"/>
              </a:spcBef>
              <a:spcAft>
                <a:spcPts val="0"/>
              </a:spcAft>
              <a:buClr>
                <a:srgbClr val="274E13"/>
              </a:buClr>
              <a:buSzPts val="1800"/>
              <a:buChar char="o"/>
              <a:defRPr>
                <a:solidFill>
                  <a:srgbClr val="274E13"/>
                </a:solidFill>
              </a:defRPr>
            </a:lvl3pPr>
            <a:lvl4pPr marL="1828800" lvl="3" indent="-342900" algn="l">
              <a:lnSpc>
                <a:spcPct val="110000"/>
              </a:lnSpc>
              <a:spcBef>
                <a:spcPts val="472"/>
              </a:spcBef>
              <a:spcAft>
                <a:spcPts val="0"/>
              </a:spcAft>
              <a:buClr>
                <a:srgbClr val="274E13"/>
              </a:buClr>
              <a:buSzPts val="1800"/>
              <a:buChar char="▪"/>
              <a:defRPr>
                <a:solidFill>
                  <a:srgbClr val="274E13"/>
                </a:solidFill>
              </a:defRPr>
            </a:lvl4pPr>
            <a:lvl5pPr marL="2286000" lvl="4" indent="-342900" algn="l">
              <a:lnSpc>
                <a:spcPct val="110000"/>
              </a:lnSpc>
              <a:spcBef>
                <a:spcPts val="472"/>
              </a:spcBef>
              <a:spcAft>
                <a:spcPts val="0"/>
              </a:spcAft>
              <a:buClr>
                <a:srgbClr val="274E13"/>
              </a:buClr>
              <a:buSzPts val="1800"/>
              <a:buChar char="•"/>
              <a:defRPr>
                <a:solidFill>
                  <a:srgbClr val="274E13"/>
                </a:solidFill>
              </a:defRPr>
            </a:lvl5pPr>
            <a:lvl6pPr marL="2743200" lvl="5" indent="-342900" algn="l">
              <a:lnSpc>
                <a:spcPct val="90000"/>
              </a:lnSpc>
              <a:spcBef>
                <a:spcPts val="472"/>
              </a:spcBef>
              <a:spcAft>
                <a:spcPts val="0"/>
              </a:spcAft>
              <a:buClr>
                <a:srgbClr val="274E13"/>
              </a:buClr>
              <a:buSzPts val="1800"/>
              <a:buChar char="•"/>
              <a:defRPr>
                <a:solidFill>
                  <a:srgbClr val="274E13"/>
                </a:solidFill>
              </a:defRPr>
            </a:lvl6pPr>
            <a:lvl7pPr marL="3200400" lvl="6" indent="-342900" algn="l">
              <a:lnSpc>
                <a:spcPct val="90000"/>
              </a:lnSpc>
              <a:spcBef>
                <a:spcPts val="472"/>
              </a:spcBef>
              <a:spcAft>
                <a:spcPts val="0"/>
              </a:spcAft>
              <a:buClr>
                <a:srgbClr val="274E13"/>
              </a:buClr>
              <a:buSzPts val="1800"/>
              <a:buChar char="•"/>
              <a:defRPr>
                <a:solidFill>
                  <a:srgbClr val="274E13"/>
                </a:solidFill>
              </a:defRPr>
            </a:lvl7pPr>
            <a:lvl8pPr marL="3657600" lvl="7" indent="-342900" algn="l">
              <a:lnSpc>
                <a:spcPct val="90000"/>
              </a:lnSpc>
              <a:spcBef>
                <a:spcPts val="472"/>
              </a:spcBef>
              <a:spcAft>
                <a:spcPts val="0"/>
              </a:spcAft>
              <a:buClr>
                <a:srgbClr val="274E13"/>
              </a:buClr>
              <a:buSzPts val="1800"/>
              <a:buChar char="•"/>
              <a:defRPr>
                <a:solidFill>
                  <a:srgbClr val="274E13"/>
                </a:solidFill>
              </a:defRPr>
            </a:lvl8pPr>
            <a:lvl9pPr marL="4114800" lvl="8" indent="-342900" algn="l">
              <a:lnSpc>
                <a:spcPct val="90000"/>
              </a:lnSpc>
              <a:spcBef>
                <a:spcPts val="472"/>
              </a:spcBef>
              <a:spcAft>
                <a:spcPts val="0"/>
              </a:spcAft>
              <a:buClr>
                <a:srgbClr val="274E13"/>
              </a:buClr>
              <a:buSzPts val="1800"/>
              <a:buChar char="•"/>
              <a:defRPr>
                <a:solidFill>
                  <a:srgbClr val="274E13"/>
                </a:solidFill>
              </a:defRPr>
            </a:lvl9pPr>
          </a:lstStyle>
          <a:p>
            <a:endParaRPr/>
          </a:p>
        </p:txBody>
      </p:sp>
      <p:pic>
        <p:nvPicPr>
          <p:cNvPr id="44" name="Google Shape;44;p5"/>
          <p:cNvPicPr preferRelativeResize="0"/>
          <p:nvPr/>
        </p:nvPicPr>
        <p:blipFill rotWithShape="1">
          <a:blip r:embed="rId4">
            <a:alphaModFix/>
          </a:blip>
          <a:srcRect/>
          <a:stretch/>
        </p:blipFill>
        <p:spPr>
          <a:xfrm>
            <a:off x="7423639" y="809537"/>
            <a:ext cx="2639868" cy="4864275"/>
          </a:xfrm>
          <a:prstGeom prst="rect">
            <a:avLst/>
          </a:prstGeom>
          <a:noFill/>
          <a:ln>
            <a:noFill/>
          </a:ln>
        </p:spPr>
      </p:pic>
      <p:pic>
        <p:nvPicPr>
          <p:cNvPr id="45" name="Google Shape;45;p5"/>
          <p:cNvPicPr preferRelativeResize="0"/>
          <p:nvPr/>
        </p:nvPicPr>
        <p:blipFill rotWithShape="1">
          <a:blip r:embed="rId5">
            <a:alphaModFix/>
          </a:blip>
          <a:srcRect/>
          <a:stretch/>
        </p:blipFill>
        <p:spPr>
          <a:xfrm>
            <a:off x="820849" y="6208867"/>
            <a:ext cx="1624677" cy="133797"/>
          </a:xfrm>
          <a:prstGeom prst="rect">
            <a:avLst/>
          </a:prstGeom>
          <a:noFill/>
          <a:ln>
            <a:noFill/>
          </a:ln>
        </p:spPr>
      </p:pic>
      <p:sp>
        <p:nvSpPr>
          <p:cNvPr id="46" name="Google Shape;46;p5"/>
          <p:cNvSpPr/>
          <p:nvPr/>
        </p:nvSpPr>
        <p:spPr>
          <a:xfrm>
            <a:off x="1005310" y="5331688"/>
            <a:ext cx="1089300" cy="10902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Final Page">
  <p:cSld name="Final Page">
    <p:spTree>
      <p:nvGrpSpPr>
        <p:cNvPr id="1" name="Shape 47"/>
        <p:cNvGrpSpPr/>
        <p:nvPr/>
      </p:nvGrpSpPr>
      <p:grpSpPr>
        <a:xfrm>
          <a:off x="0" y="0"/>
          <a:ext cx="0" cy="0"/>
          <a:chOff x="0" y="0"/>
          <a:chExt cx="0" cy="0"/>
        </a:xfrm>
      </p:grpSpPr>
      <p:pic>
        <p:nvPicPr>
          <p:cNvPr id="48" name="Google Shape;48;p6" descr="sy_1_L.png"/>
          <p:cNvPicPr preferRelativeResize="0"/>
          <p:nvPr/>
        </p:nvPicPr>
        <p:blipFill rotWithShape="1">
          <a:blip r:embed="rId2">
            <a:alphaModFix/>
          </a:blip>
          <a:srcRect/>
          <a:stretch/>
        </p:blipFill>
        <p:spPr>
          <a:xfrm>
            <a:off x="4248669" y="2200471"/>
            <a:ext cx="3129581" cy="2071322"/>
          </a:xfrm>
          <a:prstGeom prst="rect">
            <a:avLst/>
          </a:prstGeom>
          <a:noFill/>
          <a:ln>
            <a:noFill/>
          </a:ln>
        </p:spPr>
      </p:pic>
      <p:sp>
        <p:nvSpPr>
          <p:cNvPr id="49" name="Google Shape;49;p6"/>
          <p:cNvSpPr txBox="1"/>
          <p:nvPr/>
        </p:nvSpPr>
        <p:spPr>
          <a:xfrm>
            <a:off x="0" y="-978927"/>
            <a:ext cx="3650944" cy="7345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4"/>
              <a:buFont typeface="Arial"/>
              <a:buNone/>
            </a:pPr>
            <a:r>
              <a:rPr lang="en-US" sz="1904" b="1" i="0" u="none" strike="noStrike" cap="none">
                <a:solidFill>
                  <a:schemeClr val="dk1"/>
                </a:solidFill>
                <a:latin typeface="Arial"/>
                <a:ea typeface="Arial"/>
                <a:cs typeface="Arial"/>
                <a:sym typeface="Arial"/>
              </a:rPr>
              <a:t>Final page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34"/>
              <a:buFont typeface="Arial"/>
              <a:buNone/>
            </a:pPr>
            <a:r>
              <a:rPr lang="en-US" sz="1134" b="0" i="0" u="none" strike="noStrike" cap="none">
                <a:solidFill>
                  <a:schemeClr val="dk1"/>
                </a:solidFill>
                <a:latin typeface="Arial"/>
                <a:ea typeface="Arial"/>
                <a:cs typeface="Arial"/>
                <a:sym typeface="Arial"/>
              </a:rPr>
              <a:t>This is a layout used for the final page of presentation references.</a:t>
            </a:r>
            <a:endParaRPr sz="1134" b="0" i="0" u="none" strike="noStrike" cap="none">
              <a:solidFill>
                <a:schemeClr val="dk1"/>
              </a:solidFill>
              <a:latin typeface="Arial"/>
              <a:ea typeface="Arial"/>
              <a:cs typeface="Arial"/>
              <a:sym typeface="Arial"/>
            </a:endParaRPr>
          </a:p>
        </p:txBody>
      </p:sp>
      <p:sp>
        <p:nvSpPr>
          <p:cNvPr id="50" name="Google Shape;50;p6"/>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ue_1 Column_Full Width">
  <p:cSld name="Blue_1 Column_Full Width">
    <p:spTree>
      <p:nvGrpSpPr>
        <p:cNvPr id="1" name="Shape 51"/>
        <p:cNvGrpSpPr/>
        <p:nvPr/>
      </p:nvGrpSpPr>
      <p:grpSpPr>
        <a:xfrm>
          <a:off x="0" y="0"/>
          <a:ext cx="0" cy="0"/>
          <a:chOff x="0" y="0"/>
          <a:chExt cx="0" cy="0"/>
        </a:xfrm>
      </p:grpSpPr>
      <p:sp>
        <p:nvSpPr>
          <p:cNvPr id="52" name="Google Shape;52;p7"/>
          <p:cNvSpPr txBox="1">
            <a:spLocks noGrp="1"/>
          </p:cNvSpPr>
          <p:nvPr>
            <p:ph type="body" idx="1"/>
          </p:nvPr>
        </p:nvSpPr>
        <p:spPr>
          <a:xfrm>
            <a:off x="835201" y="1836000"/>
            <a:ext cx="6007302" cy="4113626"/>
          </a:xfrm>
          <a:prstGeom prst="rect">
            <a:avLst/>
          </a:prstGeom>
          <a:noFill/>
          <a:ln>
            <a:noFill/>
          </a:ln>
        </p:spPr>
        <p:txBody>
          <a:bodyPr spcFirstLastPara="1" wrap="square" lIns="0" tIns="0" rIns="0" bIns="0" anchor="t" anchorCtr="0">
            <a:normAutofit/>
          </a:bodyPr>
          <a:lstStyle>
            <a:lvl1pPr marL="457200" lvl="0" indent="-317500" algn="l">
              <a:lnSpc>
                <a:spcPct val="110000"/>
              </a:lnSpc>
              <a:spcBef>
                <a:spcPts val="945"/>
              </a:spcBef>
              <a:spcAft>
                <a:spcPts val="0"/>
              </a:spcAft>
              <a:buSzPts val="1400"/>
              <a:buChar char="–"/>
              <a:defRPr/>
            </a:lvl1pPr>
            <a:lvl2pPr marL="914400" lvl="1" indent="-317500" algn="l">
              <a:lnSpc>
                <a:spcPct val="110000"/>
              </a:lnSpc>
              <a:spcBef>
                <a:spcPts val="400"/>
              </a:spcBef>
              <a:spcAft>
                <a:spcPts val="0"/>
              </a:spcAft>
              <a:buSzPts val="1400"/>
              <a:buChar char="—"/>
              <a:defRPr/>
            </a:lvl2pPr>
            <a:lvl3pPr marL="1371600" lvl="2" indent="-317500" algn="l">
              <a:lnSpc>
                <a:spcPct val="110000"/>
              </a:lnSpc>
              <a:spcBef>
                <a:spcPts val="472"/>
              </a:spcBef>
              <a:spcAft>
                <a:spcPts val="0"/>
              </a:spcAft>
              <a:buSzPts val="1400"/>
              <a:buChar char="o"/>
              <a:defRPr/>
            </a:lvl3pPr>
            <a:lvl4pPr marL="1828800" lvl="3" indent="-317500" algn="l">
              <a:lnSpc>
                <a:spcPct val="110000"/>
              </a:lnSpc>
              <a:spcBef>
                <a:spcPts val="472"/>
              </a:spcBef>
              <a:spcAft>
                <a:spcPts val="0"/>
              </a:spcAft>
              <a:buSzPts val="1400"/>
              <a:buChar char="▪"/>
              <a:defRPr/>
            </a:lvl4pPr>
            <a:lvl5pPr marL="2286000" lvl="4" indent="-317500" algn="l">
              <a:lnSpc>
                <a:spcPct val="110000"/>
              </a:lnSpc>
              <a:spcBef>
                <a:spcPts val="472"/>
              </a:spcBef>
              <a:spcAft>
                <a:spcPts val="0"/>
              </a:spcAft>
              <a:buSzPts val="1400"/>
              <a:buChar char="•"/>
              <a:defRPr/>
            </a:lvl5pPr>
            <a:lvl6pPr marL="2743200" lvl="5" indent="-336613" algn="l">
              <a:lnSpc>
                <a:spcPct val="90000"/>
              </a:lnSpc>
              <a:spcBef>
                <a:spcPts val="472"/>
              </a:spcBef>
              <a:spcAft>
                <a:spcPts val="0"/>
              </a:spcAft>
              <a:buSzPts val="1701"/>
              <a:buChar char="•"/>
              <a:defRPr/>
            </a:lvl6pPr>
            <a:lvl7pPr marL="3200400" lvl="6" indent="-336613" algn="l">
              <a:lnSpc>
                <a:spcPct val="90000"/>
              </a:lnSpc>
              <a:spcBef>
                <a:spcPts val="472"/>
              </a:spcBef>
              <a:spcAft>
                <a:spcPts val="0"/>
              </a:spcAft>
              <a:buSzPts val="1701"/>
              <a:buChar char="•"/>
              <a:defRPr/>
            </a:lvl7pPr>
            <a:lvl8pPr marL="3657600" lvl="7" indent="-336613" algn="l">
              <a:lnSpc>
                <a:spcPct val="90000"/>
              </a:lnSpc>
              <a:spcBef>
                <a:spcPts val="472"/>
              </a:spcBef>
              <a:spcAft>
                <a:spcPts val="0"/>
              </a:spcAft>
              <a:buSzPts val="1701"/>
              <a:buChar char="•"/>
              <a:defRPr/>
            </a:lvl8pPr>
            <a:lvl9pPr marL="4114800" lvl="8" indent="-336613" algn="l">
              <a:lnSpc>
                <a:spcPct val="90000"/>
              </a:lnSpc>
              <a:spcBef>
                <a:spcPts val="472"/>
              </a:spcBef>
              <a:spcAft>
                <a:spcPts val="0"/>
              </a:spcAft>
              <a:buSzPts val="1701"/>
              <a:buChar char="•"/>
              <a:defRPr/>
            </a:lvl9pPr>
          </a:lstStyle>
          <a:p>
            <a:endParaRPr/>
          </a:p>
        </p:txBody>
      </p:sp>
      <p:sp>
        <p:nvSpPr>
          <p:cNvPr id="53" name="Google Shape;53;p7"/>
          <p:cNvSpPr/>
          <p:nvPr/>
        </p:nvSpPr>
        <p:spPr>
          <a:xfrm>
            <a:off x="0" y="0"/>
            <a:ext cx="112257" cy="6483350"/>
          </a:xfrm>
          <a:prstGeom prst="rect">
            <a:avLst/>
          </a:prstGeom>
          <a:solidFill>
            <a:schemeClr val="lt2"/>
          </a:solidFill>
          <a:ln>
            <a:noFill/>
          </a:ln>
        </p:spPr>
        <p:txBody>
          <a:bodyPr spcFirstLastPara="1" wrap="square" lIns="86425" tIns="43200" rIns="86425" bIns="43200" anchor="ctr" anchorCtr="0">
            <a:noAutofit/>
          </a:bodyPr>
          <a:lstStyle/>
          <a:p>
            <a:pPr marL="0" marR="0" lvl="0" indent="0" algn="ctr" rtl="0">
              <a:lnSpc>
                <a:spcPct val="100000"/>
              </a:lnSpc>
              <a:spcBef>
                <a:spcPts val="0"/>
              </a:spcBef>
              <a:spcAft>
                <a:spcPts val="0"/>
              </a:spcAft>
              <a:buClr>
                <a:srgbClr val="000000"/>
              </a:buClr>
              <a:buSzPts val="1906"/>
              <a:buFont typeface="Arial"/>
              <a:buNone/>
            </a:pPr>
            <a:endParaRPr sz="1906" b="0" i="0" u="none" strike="noStrike" cap="none">
              <a:solidFill>
                <a:schemeClr val="lt1"/>
              </a:solidFill>
              <a:latin typeface="Arial"/>
              <a:ea typeface="Arial"/>
              <a:cs typeface="Arial"/>
              <a:sym typeface="Arial"/>
            </a:endParaRPr>
          </a:p>
        </p:txBody>
      </p:sp>
      <p:sp>
        <p:nvSpPr>
          <p:cNvPr id="54" name="Google Shape;54;p7"/>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7"/>
          <p:cNvSpPr txBox="1">
            <a:spLocks noGrp="1"/>
          </p:cNvSpPr>
          <p:nvPr>
            <p:ph type="title"/>
          </p:nvPr>
        </p:nvSpPr>
        <p:spPr>
          <a:xfrm>
            <a:off x="835201" y="306600"/>
            <a:ext cx="8611017" cy="69562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2600"/>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7"/>
          <p:cNvPicPr preferRelativeResize="0"/>
          <p:nvPr/>
        </p:nvPicPr>
        <p:blipFill rotWithShape="1">
          <a:blip r:embed="rId2">
            <a:alphaModFix/>
          </a:blip>
          <a:srcRect/>
          <a:stretch/>
        </p:blipFill>
        <p:spPr>
          <a:xfrm>
            <a:off x="820849" y="6208867"/>
            <a:ext cx="1624677" cy="133797"/>
          </a:xfrm>
          <a:prstGeom prst="rect">
            <a:avLst/>
          </a:prstGeom>
          <a:noFill/>
          <a:ln>
            <a:noFill/>
          </a:ln>
        </p:spPr>
      </p:pic>
      <p:sp>
        <p:nvSpPr>
          <p:cNvPr id="57" name="Google Shape;57;p7"/>
          <p:cNvSpPr/>
          <p:nvPr/>
        </p:nvSpPr>
        <p:spPr>
          <a:xfrm>
            <a:off x="1005310" y="5331688"/>
            <a:ext cx="1089300" cy="1090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
        <p:nvSpPr>
          <p:cNvPr id="58" name="Google Shape;58;p7"/>
          <p:cNvSpPr txBox="1"/>
          <p:nvPr/>
        </p:nvSpPr>
        <p:spPr>
          <a:xfrm>
            <a:off x="5429788" y="6123074"/>
            <a:ext cx="4318500" cy="30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85"/>
              <a:buFont typeface="Arial"/>
              <a:buNone/>
            </a:pPr>
            <a:r>
              <a:rPr lang="en-US" sz="1985" b="1" i="0" u="none" strike="noStrike" cap="none">
                <a:solidFill>
                  <a:srgbClr val="FF0000"/>
                </a:solidFill>
                <a:latin typeface="Calibri"/>
                <a:ea typeface="Calibri"/>
                <a:cs typeface="Calibri"/>
                <a:sym typeface="Calibri"/>
              </a:rPr>
              <a:t>KONICA MINOLTA CONFIDENTIAL</a:t>
            </a:r>
            <a:endParaRPr sz="1985" b="0" i="0" u="none" strike="noStrike" cap="none">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6">
          <p15:clr>
            <a:srgbClr val="FBAE40"/>
          </p15:clr>
        </p15:guide>
        <p15:guide id="2" pos="5884">
          <p15:clr>
            <a:srgbClr val="FBAE40"/>
          </p15:clr>
        </p15:guide>
        <p15:guide id="3" orient="horz" pos="210">
          <p15:clr>
            <a:srgbClr val="FBAE40"/>
          </p15:clr>
        </p15:guide>
        <p15:guide id="4" orient="horz" pos="1207">
          <p15:clr>
            <a:srgbClr val="FBAE40"/>
          </p15:clr>
        </p15:guide>
        <p15:guide id="5" orient="horz" pos="397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28"/>
        <p:cNvGrpSpPr/>
        <p:nvPr/>
      </p:nvGrpSpPr>
      <p:grpSpPr>
        <a:xfrm>
          <a:off x="0" y="0"/>
          <a:ext cx="0" cy="0"/>
          <a:chOff x="0" y="0"/>
          <a:chExt cx="0" cy="0"/>
        </a:xfrm>
      </p:grpSpPr>
      <p:sp>
        <p:nvSpPr>
          <p:cNvPr id="29" name="Google Shape;29;p20"/>
          <p:cNvSpPr/>
          <p:nvPr/>
        </p:nvSpPr>
        <p:spPr>
          <a:xfrm>
            <a:off x="0" y="0"/>
            <a:ext cx="137160" cy="648335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pic>
        <p:nvPicPr>
          <p:cNvPr id="30" name="Google Shape;30;p20"/>
          <p:cNvPicPr preferRelativeResize="0"/>
          <p:nvPr/>
        </p:nvPicPr>
        <p:blipFill rotWithShape="1">
          <a:blip r:embed="rId2">
            <a:alphaModFix/>
          </a:blip>
          <a:srcRect/>
          <a:stretch/>
        </p:blipFill>
        <p:spPr>
          <a:xfrm>
            <a:off x="10322084" y="0"/>
            <a:ext cx="1156815" cy="789769"/>
          </a:xfrm>
          <a:prstGeom prst="rect">
            <a:avLst/>
          </a:prstGeom>
          <a:noFill/>
          <a:ln>
            <a:noFill/>
          </a:ln>
        </p:spPr>
      </p:pic>
    </p:spTree>
    <p:extLst>
      <p:ext uri="{BB962C8B-B14F-4D97-AF65-F5344CB8AC3E}">
        <p14:creationId xmlns:p14="http://schemas.microsoft.com/office/powerpoint/2010/main" val="103877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5201" y="306600"/>
            <a:ext cx="8611017" cy="695624"/>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5201" y="1836000"/>
            <a:ext cx="6007302" cy="4113626"/>
          </a:xfrm>
          <a:prstGeom prst="rect">
            <a:avLst/>
          </a:prstGeom>
          <a:noFill/>
          <a:ln>
            <a:noFill/>
          </a:ln>
        </p:spPr>
        <p:txBody>
          <a:bodyPr spcFirstLastPara="1" wrap="square" lIns="0" tIns="0" rIns="0" bIns="0" anchor="t" anchorCtr="0">
            <a:normAutofit/>
          </a:bodyPr>
          <a:lstStyle>
            <a:lvl1pPr marL="457200" marR="0" lvl="0" indent="-317500" algn="l" rtl="0">
              <a:lnSpc>
                <a:spcPct val="110000"/>
              </a:lnSpc>
              <a:spcBef>
                <a:spcPts val="945"/>
              </a:spcBef>
              <a:spcAft>
                <a:spcPts val="0"/>
              </a:spcAft>
              <a:buClr>
                <a:schemeClr val="accent1"/>
              </a:buClr>
              <a:buSzPts val="1400"/>
              <a:buFont typeface="Calibri"/>
              <a:buChar char="–"/>
              <a:defRPr sz="1400" b="0" i="0" u="none" strike="noStrike" cap="none">
                <a:solidFill>
                  <a:schemeClr val="dk1"/>
                </a:solidFill>
                <a:latin typeface="Calibri"/>
                <a:ea typeface="Calibri"/>
                <a:cs typeface="Calibri"/>
                <a:sym typeface="Calibri"/>
              </a:defRPr>
            </a:lvl1pPr>
            <a:lvl2pPr marL="914400" marR="0" lvl="1" indent="-317500" algn="l" rtl="0">
              <a:lnSpc>
                <a:spcPct val="110000"/>
              </a:lnSpc>
              <a:spcBef>
                <a:spcPts val="400"/>
              </a:spcBef>
              <a:spcAft>
                <a:spcPts val="0"/>
              </a:spcAft>
              <a:buClr>
                <a:schemeClr val="accent1"/>
              </a:buClr>
              <a:buSzPts val="1400"/>
              <a:buFont typeface="Calibri"/>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10000"/>
              </a:lnSpc>
              <a:spcBef>
                <a:spcPts val="472"/>
              </a:spcBef>
              <a:spcAft>
                <a:spcPts val="0"/>
              </a:spcAft>
              <a:buClr>
                <a:schemeClr val="accent1"/>
              </a:buClr>
              <a:buSzPts val="1400"/>
              <a:buFont typeface="Calibri"/>
              <a:buChar char="o"/>
              <a:defRPr sz="1400" b="0" i="0" u="none" strike="noStrike" cap="none">
                <a:solidFill>
                  <a:schemeClr val="dk1"/>
                </a:solidFill>
                <a:latin typeface="Calibri"/>
                <a:ea typeface="Calibri"/>
                <a:cs typeface="Calibri"/>
                <a:sym typeface="Calibri"/>
              </a:defRPr>
            </a:lvl3pPr>
            <a:lvl4pPr marL="1828800" marR="0" lvl="3" indent="-317500" algn="l" rtl="0">
              <a:lnSpc>
                <a:spcPct val="110000"/>
              </a:lnSpc>
              <a:spcBef>
                <a:spcPts val="472"/>
              </a:spcBef>
              <a:spcAft>
                <a:spcPts val="0"/>
              </a:spcAft>
              <a:buClr>
                <a:schemeClr val="accent1"/>
              </a:buClr>
              <a:buSzPts val="1400"/>
              <a:buFont typeface="Calibri"/>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10000"/>
              </a:lnSpc>
              <a:spcBef>
                <a:spcPts val="472"/>
              </a:spcBef>
              <a:spcAft>
                <a:spcPts val="0"/>
              </a:spcAft>
              <a:buClr>
                <a:schemeClr val="accent1"/>
              </a:buClr>
              <a:buSzPts val="1400"/>
              <a:buFont typeface="Calibri"/>
              <a:buChar char="•"/>
              <a:defRPr sz="1400" b="0" i="0" u="none" strike="noStrike" cap="none">
                <a:solidFill>
                  <a:schemeClr val="dk1"/>
                </a:solidFill>
                <a:latin typeface="Calibri"/>
                <a:ea typeface="Calibri"/>
                <a:cs typeface="Calibri"/>
                <a:sym typeface="Calibri"/>
              </a:defRPr>
            </a:lvl5pPr>
            <a:lvl6pPr marL="2743200" marR="0" lvl="5" indent="-336613" algn="l" rtl="0">
              <a:lnSpc>
                <a:spcPct val="90000"/>
              </a:lnSpc>
              <a:spcBef>
                <a:spcPts val="472"/>
              </a:spcBef>
              <a:spcAft>
                <a:spcPts val="0"/>
              </a:spcAft>
              <a:buClr>
                <a:schemeClr val="dk1"/>
              </a:buClr>
              <a:buSzPts val="1701"/>
              <a:buFont typeface="Calibri"/>
              <a:buChar char="•"/>
              <a:defRPr sz="1701" b="0" i="0" u="none" strike="noStrike" cap="none">
                <a:solidFill>
                  <a:schemeClr val="dk1"/>
                </a:solidFill>
                <a:latin typeface="Calibri"/>
                <a:ea typeface="Calibri"/>
                <a:cs typeface="Calibri"/>
                <a:sym typeface="Calibri"/>
              </a:defRPr>
            </a:lvl6pPr>
            <a:lvl7pPr marL="3200400" marR="0" lvl="6" indent="-336613" algn="l" rtl="0">
              <a:lnSpc>
                <a:spcPct val="90000"/>
              </a:lnSpc>
              <a:spcBef>
                <a:spcPts val="472"/>
              </a:spcBef>
              <a:spcAft>
                <a:spcPts val="0"/>
              </a:spcAft>
              <a:buClr>
                <a:schemeClr val="dk1"/>
              </a:buClr>
              <a:buSzPts val="1701"/>
              <a:buFont typeface="Calibri"/>
              <a:buChar char="•"/>
              <a:defRPr sz="1701" b="0" i="0" u="none" strike="noStrike" cap="none">
                <a:solidFill>
                  <a:schemeClr val="dk1"/>
                </a:solidFill>
                <a:latin typeface="Calibri"/>
                <a:ea typeface="Calibri"/>
                <a:cs typeface="Calibri"/>
                <a:sym typeface="Calibri"/>
              </a:defRPr>
            </a:lvl7pPr>
            <a:lvl8pPr marL="3657600" marR="0" lvl="7" indent="-336613" algn="l" rtl="0">
              <a:lnSpc>
                <a:spcPct val="90000"/>
              </a:lnSpc>
              <a:spcBef>
                <a:spcPts val="472"/>
              </a:spcBef>
              <a:spcAft>
                <a:spcPts val="0"/>
              </a:spcAft>
              <a:buClr>
                <a:schemeClr val="dk1"/>
              </a:buClr>
              <a:buSzPts val="1701"/>
              <a:buFont typeface="Calibri"/>
              <a:buChar char="•"/>
              <a:defRPr sz="1701" b="0" i="0" u="none" strike="noStrike" cap="none">
                <a:solidFill>
                  <a:schemeClr val="dk1"/>
                </a:solidFill>
                <a:latin typeface="Calibri"/>
                <a:ea typeface="Calibri"/>
                <a:cs typeface="Calibri"/>
                <a:sym typeface="Calibri"/>
              </a:defRPr>
            </a:lvl8pPr>
            <a:lvl9pPr marL="4114800" marR="0" lvl="8" indent="-336613" algn="l" rtl="0">
              <a:lnSpc>
                <a:spcPct val="90000"/>
              </a:lnSpc>
              <a:spcBef>
                <a:spcPts val="472"/>
              </a:spcBef>
              <a:spcAft>
                <a:spcPts val="0"/>
              </a:spcAft>
              <a:buClr>
                <a:schemeClr val="dk1"/>
              </a:buClr>
              <a:buSzPts val="1701"/>
              <a:buFont typeface="Calibri"/>
              <a:buChar char="•"/>
              <a:defRPr sz="1701"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hyperlink" Target="https://sec.kmbs.us/version2/nfr/home.php" TargetMode="Externa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58.png"/><Relationship Id="rId5" Type="http://schemas.openxmlformats.org/officeDocument/2006/relationships/hyperlink" Target="https://help.dispatcherstratus.com/en/" TargetMode="External"/><Relationship Id="rId10" Type="http://schemas.openxmlformats.org/officeDocument/2006/relationships/image" Target="../media/image57.png"/><Relationship Id="rId4" Type="http://schemas.openxmlformats.org/officeDocument/2006/relationships/hyperlink" Target="https://dispatcherstratus.com/welcome" TargetMode="External"/><Relationship Id="rId9" Type="http://schemas.openxmlformats.org/officeDocument/2006/relationships/image" Target="../media/image56.png"/><Relationship Id="rId1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txBox="1"/>
          <p:nvPr/>
        </p:nvSpPr>
        <p:spPr>
          <a:xfrm>
            <a:off x="959050" y="2716325"/>
            <a:ext cx="3611400" cy="1396800"/>
          </a:xfrm>
          <a:prstGeom prst="rect">
            <a:avLst/>
          </a:prstGeom>
          <a:noFill/>
          <a:ln>
            <a:noFill/>
          </a:ln>
        </p:spPr>
        <p:txBody>
          <a:bodyPr spcFirstLastPara="1" wrap="square" lIns="0" tIns="0" rIns="0" bIns="0" anchor="ctr" anchorCtr="0">
            <a:noAutofit/>
          </a:bodyPr>
          <a:lstStyle/>
          <a:p>
            <a:pPr algn="ctr">
              <a:lnSpc>
                <a:spcPct val="90000"/>
              </a:lnSpc>
              <a:buSzPts val="3200"/>
            </a:pPr>
            <a:r>
              <a:rPr lang="en-US" sz="3600" b="1">
                <a:solidFill>
                  <a:srgbClr val="38256E"/>
                </a:solidFill>
                <a:latin typeface="Calibri"/>
                <a:ea typeface="Calibri"/>
                <a:cs typeface="Calibri"/>
                <a:sym typeface="Calibri"/>
              </a:rPr>
              <a:t>Licensing &amp; Ordering Guide</a:t>
            </a:r>
            <a:endParaRPr lang="en-US" sz="2400" b="1" i="1">
              <a:solidFill>
                <a:schemeClr val="dk1"/>
              </a:solidFill>
              <a:latin typeface="Calibri"/>
              <a:ea typeface="Calibri"/>
              <a:cs typeface="Calibri"/>
            </a:endParaRPr>
          </a:p>
          <a:p>
            <a:pPr marL="0" marR="0" lvl="0" indent="0" algn="ctr" rtl="0">
              <a:lnSpc>
                <a:spcPct val="90000"/>
              </a:lnSpc>
              <a:spcBef>
                <a:spcPts val="0"/>
              </a:spcBef>
              <a:spcAft>
                <a:spcPts val="0"/>
              </a:spcAft>
              <a:buClr>
                <a:srgbClr val="000000"/>
              </a:buClr>
              <a:buSzPts val="3200"/>
              <a:buFont typeface="Arial"/>
              <a:buNone/>
            </a:pPr>
            <a:endParaRPr sz="3600" b="1">
              <a:solidFill>
                <a:srgbClr val="38256E"/>
              </a:solidFill>
              <a:latin typeface="Calibri"/>
              <a:ea typeface="Calibri"/>
              <a:cs typeface="Calibri"/>
              <a:sym typeface="Calibri"/>
            </a:endParaRPr>
          </a:p>
        </p:txBody>
      </p:sp>
      <p:sp>
        <p:nvSpPr>
          <p:cNvPr id="64" name="Google Shape;64;p8"/>
          <p:cNvSpPr/>
          <p:nvPr/>
        </p:nvSpPr>
        <p:spPr>
          <a:xfrm>
            <a:off x="93110" y="-12"/>
            <a:ext cx="1089300" cy="1090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grpSp>
        <p:nvGrpSpPr>
          <p:cNvPr id="65" name="Google Shape;65;p8"/>
          <p:cNvGrpSpPr/>
          <p:nvPr/>
        </p:nvGrpSpPr>
        <p:grpSpPr>
          <a:xfrm>
            <a:off x="4721313" y="787125"/>
            <a:ext cx="5425162" cy="4977425"/>
            <a:chOff x="4721313" y="787125"/>
            <a:chExt cx="5425162" cy="4977425"/>
          </a:xfrm>
        </p:grpSpPr>
        <p:pic>
          <p:nvPicPr>
            <p:cNvPr id="66" name="Google Shape;66;p8"/>
            <p:cNvPicPr preferRelativeResize="0"/>
            <p:nvPr/>
          </p:nvPicPr>
          <p:blipFill rotWithShape="1">
            <a:blip r:embed="rId4">
              <a:alphaModFix/>
            </a:blip>
            <a:srcRect/>
            <a:stretch/>
          </p:blipFill>
          <p:spPr>
            <a:xfrm>
              <a:off x="6235625" y="787125"/>
              <a:ext cx="3910850" cy="4977425"/>
            </a:xfrm>
            <a:prstGeom prst="rect">
              <a:avLst/>
            </a:prstGeom>
            <a:noFill/>
            <a:ln>
              <a:noFill/>
            </a:ln>
          </p:spPr>
        </p:pic>
        <p:pic>
          <p:nvPicPr>
            <p:cNvPr id="67" name="Google Shape;67;p8"/>
            <p:cNvPicPr preferRelativeResize="0"/>
            <p:nvPr/>
          </p:nvPicPr>
          <p:blipFill>
            <a:blip r:embed="rId5">
              <a:alphaModFix/>
            </a:blip>
            <a:stretch>
              <a:fillRect/>
            </a:stretch>
          </p:blipFill>
          <p:spPr>
            <a:xfrm>
              <a:off x="4721313" y="2631388"/>
              <a:ext cx="5072116" cy="1220563"/>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6"/>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10</a:t>
            </a:fld>
            <a:endParaRPr/>
          </a:p>
        </p:txBody>
      </p:sp>
      <p:sp>
        <p:nvSpPr>
          <p:cNvPr id="453" name="Google Shape;453;p36"/>
          <p:cNvSpPr txBox="1"/>
          <p:nvPr/>
        </p:nvSpPr>
        <p:spPr>
          <a:xfrm>
            <a:off x="410335" y="1157081"/>
            <a:ext cx="5222415" cy="457352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People-Based Workflows</a:t>
            </a:r>
            <a:endParaRPr sz="1200">
              <a:solidFill>
                <a:srgbClr val="8E7CC3"/>
              </a:solidFill>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Incorporate manual steps within automated workflows for processes that require human intervention, ensuring flexibility and accuracy.</a:t>
            </a:r>
            <a:endParaRPr sz="1600" b="1">
              <a:solidFill>
                <a:srgbClr val="38256E"/>
              </a:solidFill>
              <a:latin typeface="Calibri"/>
              <a:ea typeface="Calibri"/>
              <a:cs typeface="Calibri"/>
              <a:sym typeface="Calibri"/>
            </a:endParaRPr>
          </a:p>
          <a:p>
            <a:pPr marL="0" lvl="0" indent="0" algn="l" rtl="0">
              <a:lnSpc>
                <a:spcPct val="115000"/>
              </a:lnSpc>
              <a:spcBef>
                <a:spcPts val="0"/>
              </a:spcBef>
              <a:spcAft>
                <a:spcPts val="0"/>
              </a:spcAft>
              <a:buNone/>
            </a:pPr>
            <a:endParaRPr sz="1600" b="1">
              <a:solidFill>
                <a:srgbClr val="38256E"/>
              </a:solidFill>
              <a:latin typeface="Calibri"/>
              <a:ea typeface="Calibri"/>
              <a:cs typeface="Calibri"/>
              <a:sym typeface="Calibri"/>
            </a:endParaRPr>
          </a:p>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Support for Non-MFP Inputs</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Expand workflow capabilities beyond MFPs to include documents from various devices, enhancing flexibility and accessibility.</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Advanced Processing &amp; Distribution Nodes</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Advanced processing and distribution capabilities can be used to connect to databases, annotate documents, modify metadata, and integrate with third-party applications, expanding workflow functionality.</a:t>
            </a:r>
            <a:endParaRPr lang="en-US">
              <a:solidFill>
                <a:srgbClr val="9E9E9E"/>
              </a:solidFill>
              <a:latin typeface="Calibri"/>
              <a:ea typeface="Calibri"/>
              <a:cs typeface="Calibri"/>
            </a:endParaRPr>
          </a:p>
          <a:p>
            <a:pPr>
              <a:lnSpc>
                <a:spcPct val="114999"/>
              </a:lnSpc>
            </a:pPr>
            <a:endParaRPr lang="en-US">
              <a:solidFill>
                <a:srgbClr val="9E9E9E"/>
              </a:solidFill>
              <a:latin typeface="Calibri"/>
              <a:ea typeface="Calibri"/>
              <a:cs typeface="Calibri"/>
            </a:endParaRPr>
          </a:p>
          <a:p>
            <a:pPr>
              <a:lnSpc>
                <a:spcPct val="114999"/>
              </a:lnSpc>
            </a:pPr>
            <a:r>
              <a:rPr lang="en-US" sz="1600" b="1">
                <a:solidFill>
                  <a:srgbClr val="38256E"/>
                </a:solidFill>
                <a:latin typeface="Calibri"/>
                <a:ea typeface="Calibri"/>
                <a:cs typeface="Calibri"/>
              </a:rPr>
              <a:t>Portal Customization</a:t>
            </a:r>
            <a:endParaRPr lang="en-US" sz="1600">
              <a:latin typeface="Calibri"/>
              <a:ea typeface="Calibri"/>
              <a:cs typeface="Calibri"/>
            </a:endParaRPr>
          </a:p>
          <a:p>
            <a:pPr>
              <a:lnSpc>
                <a:spcPct val="114999"/>
              </a:lnSpc>
            </a:pPr>
            <a:r>
              <a:rPr lang="en-US">
                <a:solidFill>
                  <a:srgbClr val="9E9E9E"/>
                </a:solidFill>
                <a:latin typeface="Calibri"/>
                <a:ea typeface="Calibri"/>
                <a:cs typeface="Calibri"/>
              </a:rPr>
              <a:t>Customize the Dispatcher Stratus portal to align with your organization's branding or personalize it according top references.</a:t>
            </a:r>
            <a:endParaRPr lang="en-US"/>
          </a:p>
        </p:txBody>
      </p:sp>
      <p:sp>
        <p:nvSpPr>
          <p:cNvPr id="454" name="Google Shape;454;p36"/>
          <p:cNvSpPr txBox="1"/>
          <p:nvPr/>
        </p:nvSpPr>
        <p:spPr>
          <a:xfrm>
            <a:off x="5852924" y="880732"/>
            <a:ext cx="5212192" cy="506905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Home Page with Inbox</a:t>
            </a:r>
            <a:endParaRPr lang="en-US">
              <a:solidFill>
                <a:srgbClr val="9E9E9E"/>
              </a:solidFill>
              <a:latin typeface="Calibri"/>
              <a:ea typeface="Calibri"/>
              <a:cs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Access essential notifications and tasks from a centralized inbox-like interface, improving user productivity.</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Job Queues &amp; Tracking</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Users can view their assigned jobs in curated queues and track job progress throughout the workflow, ensuring timely completion.</a:t>
            </a:r>
          </a:p>
          <a:p>
            <a:pPr>
              <a:lnSpc>
                <a:spcPct val="114999"/>
              </a:lnSpc>
            </a:pPr>
            <a:endParaRPr lang="en-US">
              <a:solidFill>
                <a:srgbClr val="9E9E9E"/>
              </a:solidFill>
              <a:latin typeface="Calibri"/>
              <a:ea typeface="Calibri"/>
              <a:cs typeface="Calibri"/>
            </a:endParaRPr>
          </a:p>
          <a:p>
            <a:pPr>
              <a:lnSpc>
                <a:spcPct val="114999"/>
              </a:lnSpc>
            </a:pPr>
            <a:r>
              <a:rPr lang="en-US" sz="1600" b="1">
                <a:solidFill>
                  <a:srgbClr val="38256E"/>
                </a:solidFill>
                <a:latin typeface="Calibri"/>
                <a:ea typeface="Calibri"/>
                <a:cs typeface="Calibri"/>
              </a:rPr>
              <a:t>MFP Security Monitoring</a:t>
            </a:r>
            <a:endParaRPr lang="en-US" sz="1600">
              <a:latin typeface="Calibri"/>
              <a:ea typeface="Calibri"/>
              <a:cs typeface="Calibri"/>
            </a:endParaRPr>
          </a:p>
          <a:p>
            <a:pPr>
              <a:lnSpc>
                <a:spcPct val="114999"/>
              </a:lnSpc>
            </a:pPr>
            <a:r>
              <a:rPr lang="en-US">
                <a:solidFill>
                  <a:srgbClr val="9E9E9E"/>
                </a:solidFill>
                <a:latin typeface="Calibri"/>
                <a:ea typeface="Calibri"/>
                <a:cs typeface="Calibri"/>
              </a:rPr>
              <a:t>Integrate with the bizhub SECURE Notifier app to configure MFP security policies and monitor the security of your MFP fleet from anywhere. Receive email reports on demand or whenever a device gets out of sync with its security policy.</a:t>
            </a:r>
            <a:endParaRPr lang="en-US">
              <a:latin typeface="Calibri"/>
              <a:ea typeface="Calibri"/>
              <a:cs typeface="Calibri"/>
            </a:endParaRPr>
          </a:p>
          <a:p>
            <a:pPr>
              <a:lnSpc>
                <a:spcPct val="114999"/>
              </a:lnSpc>
            </a:pPr>
            <a:endParaRPr lang="en-US" sz="1600">
              <a:latin typeface="Calibri"/>
              <a:ea typeface="Calibri"/>
              <a:cs typeface="Calibri"/>
            </a:endParaRPr>
          </a:p>
          <a:p>
            <a:pPr>
              <a:lnSpc>
                <a:spcPct val="114999"/>
              </a:lnSpc>
            </a:pPr>
            <a:r>
              <a:rPr lang="en-US" sz="1600" b="1">
                <a:solidFill>
                  <a:srgbClr val="38256E"/>
                </a:solidFill>
                <a:latin typeface="Calibri"/>
                <a:ea typeface="Calibri"/>
                <a:cs typeface="Calibri"/>
              </a:rPr>
              <a:t>MFP Authentication</a:t>
            </a:r>
            <a:endParaRPr lang="en-US" sz="1600">
              <a:latin typeface="Calibri"/>
              <a:ea typeface="Calibri"/>
              <a:cs typeface="Calibri"/>
            </a:endParaRPr>
          </a:p>
          <a:p>
            <a:pPr>
              <a:lnSpc>
                <a:spcPct val="114999"/>
              </a:lnSpc>
            </a:pPr>
            <a:r>
              <a:rPr lang="en-US">
                <a:solidFill>
                  <a:srgbClr val="9E9E9E"/>
                </a:solidFill>
                <a:latin typeface="Calibri"/>
                <a:ea typeface="Calibri"/>
                <a:cs typeface="Calibri"/>
              </a:rPr>
              <a:t>Built-in MFP authentication allows only users and configured guests to access MFPs – ensure your MFPs are locked down. MFPs can also be configured with public access for high-traffic areas that </a:t>
            </a:r>
            <a:endParaRPr lang="en-US">
              <a:ea typeface="Calibri"/>
            </a:endParaRPr>
          </a:p>
          <a:p>
            <a:pPr>
              <a:lnSpc>
                <a:spcPct val="114999"/>
              </a:lnSpc>
            </a:pPr>
            <a:r>
              <a:rPr lang="en-US">
                <a:solidFill>
                  <a:srgbClr val="9E9E9E"/>
                </a:solidFill>
                <a:latin typeface="Calibri"/>
                <a:ea typeface="Calibri"/>
                <a:cs typeface="Calibri"/>
              </a:rPr>
              <a:t>require quick scanning access.</a:t>
            </a:r>
            <a:endParaRPr lang="en-US"/>
          </a:p>
        </p:txBody>
      </p:sp>
      <p:sp>
        <p:nvSpPr>
          <p:cNvPr id="455" name="Google Shape;455;p36"/>
          <p:cNvSpPr txBox="1"/>
          <p:nvPr/>
        </p:nvSpPr>
        <p:spPr>
          <a:xfrm>
            <a:off x="2238618" y="117459"/>
            <a:ext cx="8092800" cy="924600"/>
          </a:xfrm>
          <a:prstGeom prst="rect">
            <a:avLst/>
          </a:prstGeom>
          <a:noFill/>
          <a:ln>
            <a:noFill/>
          </a:ln>
        </p:spPr>
        <p:txBody>
          <a:bodyPr spcFirstLastPara="1" wrap="square" lIns="0" tIns="9425" rIns="0" bIns="0" anchor="ctr" anchorCtr="0">
            <a:noAutofit/>
          </a:bodyPr>
          <a:lstStyle/>
          <a:p>
            <a:pPr>
              <a:lnSpc>
                <a:spcPct val="90000"/>
              </a:lnSpc>
              <a:buSzPts val="2200"/>
            </a:pPr>
            <a:r>
              <a:rPr lang="en-US" sz="2500" b="1" dirty="0">
                <a:solidFill>
                  <a:srgbClr val="38256E"/>
                </a:solidFill>
                <a:latin typeface="Calibri"/>
                <a:ea typeface="Calibri"/>
                <a:cs typeface="Calibri"/>
                <a:sym typeface="Calibri"/>
              </a:rPr>
              <a:t>FEATURE </a:t>
            </a:r>
            <a:r>
              <a:rPr lang="en-US" sz="2500" dirty="0">
                <a:solidFill>
                  <a:srgbClr val="38256E"/>
                </a:solidFill>
                <a:latin typeface="Calibri"/>
                <a:ea typeface="Calibri"/>
                <a:cs typeface="Calibri"/>
                <a:sym typeface="Calibri"/>
              </a:rPr>
              <a:t>HIGHLIGHTS – </a:t>
            </a:r>
            <a:r>
              <a:rPr lang="en-US" sz="2500" i="1">
                <a:solidFill>
                  <a:srgbClr val="9E9E9E"/>
                </a:solidFill>
                <a:latin typeface="Calibri"/>
                <a:ea typeface="Calibri"/>
                <a:cs typeface="Calibri"/>
                <a:sym typeface="Calibri"/>
              </a:rPr>
              <a:t>ALL THE FEATURES OF DISPATCHER SCANTRIP </a:t>
            </a:r>
            <a:r>
              <a:rPr lang="en-US" sz="2500" i="1" dirty="0">
                <a:solidFill>
                  <a:srgbClr val="9E9E9E"/>
                </a:solidFill>
                <a:latin typeface="Calibri"/>
                <a:ea typeface="Calibri"/>
                <a:cs typeface="Calibri"/>
                <a:sym typeface="Calibri"/>
              </a:rPr>
              <a:t>CLOUD PLUS...</a:t>
            </a:r>
            <a:endParaRPr sz="2500" dirty="0">
              <a:solidFill>
                <a:srgbClr val="9E9E9E"/>
              </a:solidFill>
              <a:latin typeface="Calibri"/>
              <a:ea typeface="Calibri"/>
              <a:cs typeface="Calibri"/>
              <a:sym typeface="Calibri"/>
            </a:endParaRPr>
          </a:p>
        </p:txBody>
      </p:sp>
      <p:pic>
        <p:nvPicPr>
          <p:cNvPr id="456" name="Google Shape;456;p36"/>
          <p:cNvPicPr preferRelativeResize="0"/>
          <p:nvPr/>
        </p:nvPicPr>
        <p:blipFill>
          <a:blip r:embed="rId3">
            <a:alphaModFix/>
          </a:blip>
          <a:stretch>
            <a:fillRect/>
          </a:stretch>
        </p:blipFill>
        <p:spPr>
          <a:xfrm>
            <a:off x="146275" y="241325"/>
            <a:ext cx="1836076" cy="441950"/>
          </a:xfrm>
          <a:prstGeom prst="rect">
            <a:avLst/>
          </a:prstGeom>
          <a:noFill/>
          <a:ln>
            <a:noFill/>
          </a:ln>
        </p:spPr>
      </p:pic>
      <p:sp>
        <p:nvSpPr>
          <p:cNvPr id="457" name="Google Shape;457;p36"/>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18877574-D98F-0A39-6A12-2BA400B027EB}"/>
            </a:ext>
          </a:extLst>
        </p:cNvPr>
        <p:cNvGrpSpPr/>
        <p:nvPr/>
      </p:nvGrpSpPr>
      <p:grpSpPr>
        <a:xfrm>
          <a:off x="0" y="0"/>
          <a:ext cx="0" cy="0"/>
          <a:chOff x="0" y="0"/>
          <a:chExt cx="0" cy="0"/>
        </a:xfrm>
      </p:grpSpPr>
      <p:sp>
        <p:nvSpPr>
          <p:cNvPr id="212" name="Google Shape;212;p20">
            <a:extLst>
              <a:ext uri="{FF2B5EF4-FFF2-40B4-BE49-F238E27FC236}">
                <a16:creationId xmlns:a16="http://schemas.microsoft.com/office/drawing/2014/main" id="{AF8C995F-4CD1-EC56-8A50-D8ACD1508B1A}"/>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11</a:t>
            </a:fld>
            <a:endParaRPr/>
          </a:p>
        </p:txBody>
      </p:sp>
      <p:sp>
        <p:nvSpPr>
          <p:cNvPr id="213" name="Google Shape;213;p20">
            <a:extLst>
              <a:ext uri="{FF2B5EF4-FFF2-40B4-BE49-F238E27FC236}">
                <a16:creationId xmlns:a16="http://schemas.microsoft.com/office/drawing/2014/main" id="{661097AD-F431-5469-3806-2D7284620FD8}"/>
              </a:ext>
            </a:extLst>
          </p:cNvPr>
          <p:cNvSpPr txBox="1"/>
          <p:nvPr/>
        </p:nvSpPr>
        <p:spPr>
          <a:xfrm>
            <a:off x="2288950" y="0"/>
            <a:ext cx="7092600" cy="924600"/>
          </a:xfrm>
          <a:prstGeom prst="rect">
            <a:avLst/>
          </a:prstGeom>
          <a:noFill/>
          <a:ln>
            <a:noFill/>
          </a:ln>
        </p:spPr>
        <p:txBody>
          <a:bodyPr spcFirstLastPara="1" wrap="square" lIns="0" tIns="9425" rIns="0" bIns="0" anchor="ctr" anchorCtr="0">
            <a:noAutofit/>
          </a:bodyPr>
          <a:lstStyle/>
          <a:p>
            <a:pPr>
              <a:lnSpc>
                <a:spcPct val="90000"/>
              </a:lnSpc>
            </a:pPr>
            <a:r>
              <a:rPr lang="en-US" sz="2500" b="1">
                <a:solidFill>
                  <a:srgbClr val="38256E"/>
                </a:solidFill>
                <a:latin typeface="Calibri"/>
                <a:ea typeface="Calibri"/>
                <a:cs typeface="Calibri"/>
                <a:sym typeface="Calibri"/>
              </a:rPr>
              <a:t>ALSO INCLUDED WITH DISPATCHER STRATUS</a:t>
            </a:r>
            <a:endParaRPr lang="en-US"/>
          </a:p>
        </p:txBody>
      </p:sp>
      <p:pic>
        <p:nvPicPr>
          <p:cNvPr id="214" name="Google Shape;214;p20">
            <a:extLst>
              <a:ext uri="{FF2B5EF4-FFF2-40B4-BE49-F238E27FC236}">
                <a16:creationId xmlns:a16="http://schemas.microsoft.com/office/drawing/2014/main" id="{045F2368-87F8-C748-92B0-8FB4F705830B}"/>
              </a:ext>
            </a:extLst>
          </p:cNvPr>
          <p:cNvPicPr preferRelativeResize="0"/>
          <p:nvPr/>
        </p:nvPicPr>
        <p:blipFill>
          <a:blip r:embed="rId3">
            <a:alphaModFix/>
          </a:blip>
          <a:stretch>
            <a:fillRect/>
          </a:stretch>
        </p:blipFill>
        <p:spPr>
          <a:xfrm>
            <a:off x="146275" y="241325"/>
            <a:ext cx="1836076" cy="441950"/>
          </a:xfrm>
          <a:prstGeom prst="rect">
            <a:avLst/>
          </a:prstGeom>
          <a:noFill/>
          <a:ln>
            <a:noFill/>
          </a:ln>
        </p:spPr>
      </p:pic>
      <p:pic>
        <p:nvPicPr>
          <p:cNvPr id="2" name="Picture 1" descr="A cartoon of people looking at a computer screen&#10;&#10;AI-generated content may be incorrect.">
            <a:extLst>
              <a:ext uri="{FF2B5EF4-FFF2-40B4-BE49-F238E27FC236}">
                <a16:creationId xmlns:a16="http://schemas.microsoft.com/office/drawing/2014/main" id="{0B4F0D01-2FFF-00CC-C47F-AD7112D5C0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66713" y="2763741"/>
            <a:ext cx="2831573" cy="1453634"/>
          </a:xfrm>
          <a:prstGeom prst="rect">
            <a:avLst/>
          </a:prstGeom>
          <a:ln>
            <a:noFill/>
          </a:ln>
          <a:effectLst>
            <a:outerShdw blurRad="292100" dist="139700" dir="2700000" algn="tl" rotWithShape="0">
              <a:srgbClr val="333333">
                <a:alpha val="65000"/>
              </a:srgbClr>
            </a:outerShdw>
          </a:effectLst>
        </p:spPr>
      </p:pic>
      <p:pic>
        <p:nvPicPr>
          <p:cNvPr id="3" name="Picture 2" descr="A person and person standing next to a printer&#10;&#10;AI-generated content may be incorrect.">
            <a:extLst>
              <a:ext uri="{FF2B5EF4-FFF2-40B4-BE49-F238E27FC236}">
                <a16:creationId xmlns:a16="http://schemas.microsoft.com/office/drawing/2014/main" id="{4931EF90-1DCC-1EC2-08E9-1E888815475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95147" y="2649549"/>
            <a:ext cx="3161822" cy="1548219"/>
          </a:xfrm>
          <a:prstGeom prst="rect">
            <a:avLst/>
          </a:prstGeom>
          <a:ln>
            <a:noFill/>
          </a:ln>
          <a:effectLst>
            <a:outerShdw blurRad="292100" dist="139700" dir="2700000" algn="tl" rotWithShape="0">
              <a:srgbClr val="333333">
                <a:alpha val="65000"/>
              </a:srgbClr>
            </a:outerShdw>
          </a:effectLst>
        </p:spPr>
      </p:pic>
      <p:pic>
        <p:nvPicPr>
          <p:cNvPr id="4" name="Picture 3" descr="A person and person standing next to a shield&#10;&#10;AI-generated content may be incorrect.">
            <a:extLst>
              <a:ext uri="{FF2B5EF4-FFF2-40B4-BE49-F238E27FC236}">
                <a16:creationId xmlns:a16="http://schemas.microsoft.com/office/drawing/2014/main" id="{E57344AA-B381-DA2A-3B04-6924B83050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752300" y="2404204"/>
            <a:ext cx="2871478" cy="1757571"/>
          </a:xfrm>
          <a:prstGeom prst="rect">
            <a:avLst/>
          </a:prstGeom>
          <a:ln>
            <a:noFill/>
          </a:ln>
          <a:effectLst>
            <a:outerShdw blurRad="292100" dist="139700" dir="2700000" algn="tl" rotWithShape="0">
              <a:srgbClr val="333333">
                <a:alpha val="65000"/>
              </a:srgbClr>
            </a:outerShdw>
          </a:effectLst>
        </p:spPr>
      </p:pic>
      <p:sp>
        <p:nvSpPr>
          <p:cNvPr id="5" name="TextBox 5">
            <a:extLst>
              <a:ext uri="{FF2B5EF4-FFF2-40B4-BE49-F238E27FC236}">
                <a16:creationId xmlns:a16="http://schemas.microsoft.com/office/drawing/2014/main" id="{BA943348-F2EB-05D2-C4E6-98772373C251}"/>
              </a:ext>
            </a:extLst>
          </p:cNvPr>
          <p:cNvSpPr txBox="1"/>
          <p:nvPr/>
        </p:nvSpPr>
        <p:spPr>
          <a:xfrm>
            <a:off x="488350" y="2126176"/>
            <a:ext cx="217885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t>Bizhub SECURE </a:t>
            </a:r>
            <a:r>
              <a:rPr lang="en-US" b="1"/>
              <a:t>Notifier Dashboard</a:t>
            </a:r>
            <a:endParaRPr lang="en-US"/>
          </a:p>
        </p:txBody>
      </p:sp>
      <p:sp>
        <p:nvSpPr>
          <p:cNvPr id="6" name="TextBox 6">
            <a:extLst>
              <a:ext uri="{FF2B5EF4-FFF2-40B4-BE49-F238E27FC236}">
                <a16:creationId xmlns:a16="http://schemas.microsoft.com/office/drawing/2014/main" id="{D7B6A02C-16B6-F912-0E75-7464735FDF58}"/>
              </a:ext>
            </a:extLst>
          </p:cNvPr>
          <p:cNvSpPr txBox="1"/>
          <p:nvPr/>
        </p:nvSpPr>
        <p:spPr>
          <a:xfrm>
            <a:off x="3285798" y="2229433"/>
            <a:ext cx="2178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Authentication App</a:t>
            </a:r>
          </a:p>
        </p:txBody>
      </p:sp>
      <p:sp>
        <p:nvSpPr>
          <p:cNvPr id="7" name="TextBox 7">
            <a:extLst>
              <a:ext uri="{FF2B5EF4-FFF2-40B4-BE49-F238E27FC236}">
                <a16:creationId xmlns:a16="http://schemas.microsoft.com/office/drawing/2014/main" id="{13DE612B-10F9-87C4-BDC6-EB29DECE8FA8}"/>
              </a:ext>
            </a:extLst>
          </p:cNvPr>
          <p:cNvSpPr txBox="1"/>
          <p:nvPr/>
        </p:nvSpPr>
        <p:spPr>
          <a:xfrm>
            <a:off x="6150431" y="2229431"/>
            <a:ext cx="2178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Direct Print</a:t>
            </a:r>
            <a:endParaRPr lang="en-US"/>
          </a:p>
        </p:txBody>
      </p:sp>
      <p:pic>
        <p:nvPicPr>
          <p:cNvPr id="8" name="Picture 7" descr="A group of people working on a computer&#10;&#10;AI-generated content may be incorrect.">
            <a:extLst>
              <a:ext uri="{FF2B5EF4-FFF2-40B4-BE49-F238E27FC236}">
                <a16:creationId xmlns:a16="http://schemas.microsoft.com/office/drawing/2014/main" id="{9B396A8E-9A5C-1113-E9AC-512E0C7C664D}"/>
              </a:ext>
            </a:extLst>
          </p:cNvPr>
          <p:cNvPicPr>
            <a:picLocks noChangeAspect="1"/>
          </p:cNvPicPr>
          <p:nvPr/>
        </p:nvPicPr>
        <p:blipFill>
          <a:blip r:embed="rId10"/>
          <a:stretch>
            <a:fillRect/>
          </a:stretch>
        </p:blipFill>
        <p:spPr>
          <a:xfrm>
            <a:off x="8820926" y="2543619"/>
            <a:ext cx="2457204" cy="1769899"/>
          </a:xfrm>
          <a:prstGeom prst="rect">
            <a:avLst/>
          </a:prstGeom>
          <a:ln>
            <a:noFill/>
          </a:ln>
          <a:effectLst>
            <a:outerShdw blurRad="292100" dist="139700" dir="2700000" algn="tl" rotWithShape="0">
              <a:srgbClr val="333333">
                <a:alpha val="65000"/>
              </a:srgbClr>
            </a:outerShdw>
          </a:effectLst>
        </p:spPr>
      </p:pic>
      <p:sp>
        <p:nvSpPr>
          <p:cNvPr id="9" name="TextBox 5">
            <a:extLst>
              <a:ext uri="{FF2B5EF4-FFF2-40B4-BE49-F238E27FC236}">
                <a16:creationId xmlns:a16="http://schemas.microsoft.com/office/drawing/2014/main" id="{2CDC76DB-C60E-F267-F892-269CB5E15675}"/>
              </a:ext>
            </a:extLst>
          </p:cNvPr>
          <p:cNvSpPr txBox="1"/>
          <p:nvPr/>
        </p:nvSpPr>
        <p:spPr>
          <a:xfrm>
            <a:off x="8877077" y="2126176"/>
            <a:ext cx="217885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Fleet Monitoring Dashboard</a:t>
            </a:r>
            <a:endParaRPr lang="en-US" b="1" dirty="0"/>
          </a:p>
        </p:txBody>
      </p:sp>
    </p:spTree>
    <p:extLst>
      <p:ext uri="{BB962C8B-B14F-4D97-AF65-F5344CB8AC3E}">
        <p14:creationId xmlns:p14="http://schemas.microsoft.com/office/powerpoint/2010/main" val="13079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1"/>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12</a:t>
            </a:fld>
            <a:endParaRPr/>
          </a:p>
        </p:txBody>
      </p:sp>
      <p:sp>
        <p:nvSpPr>
          <p:cNvPr id="366" name="Google Shape;366;p31"/>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FEATURE </a:t>
            </a:r>
            <a:r>
              <a:rPr lang="en-US" sz="2500">
                <a:solidFill>
                  <a:srgbClr val="38256E"/>
                </a:solidFill>
                <a:latin typeface="Calibri"/>
                <a:ea typeface="Calibri"/>
                <a:cs typeface="Calibri"/>
                <a:sym typeface="Calibri"/>
              </a:rPr>
              <a:t>COMPARISON</a:t>
            </a:r>
            <a:endParaRPr sz="2500">
              <a:solidFill>
                <a:srgbClr val="38256E"/>
              </a:solidFill>
              <a:latin typeface="Calibri"/>
              <a:ea typeface="Calibri"/>
              <a:cs typeface="Calibri"/>
              <a:sym typeface="Calibri"/>
            </a:endParaRPr>
          </a:p>
        </p:txBody>
      </p:sp>
      <p:pic>
        <p:nvPicPr>
          <p:cNvPr id="367" name="Google Shape;367;p31"/>
          <p:cNvPicPr preferRelativeResize="0"/>
          <p:nvPr/>
        </p:nvPicPr>
        <p:blipFill>
          <a:blip r:embed="rId3">
            <a:alphaModFix/>
          </a:blip>
          <a:stretch>
            <a:fillRect/>
          </a:stretch>
        </p:blipFill>
        <p:spPr>
          <a:xfrm>
            <a:off x="146275" y="241325"/>
            <a:ext cx="1836076" cy="441950"/>
          </a:xfrm>
          <a:prstGeom prst="rect">
            <a:avLst/>
          </a:prstGeom>
          <a:noFill/>
          <a:ln>
            <a:noFill/>
          </a:ln>
        </p:spPr>
      </p:pic>
      <p:graphicFrame>
        <p:nvGraphicFramePr>
          <p:cNvPr id="368" name="Google Shape;368;p31"/>
          <p:cNvGraphicFramePr/>
          <p:nvPr>
            <p:extLst>
              <p:ext uri="{D42A27DB-BD31-4B8C-83A1-F6EECF244321}">
                <p14:modId xmlns:p14="http://schemas.microsoft.com/office/powerpoint/2010/main" val="2222179888"/>
              </p:ext>
            </p:extLst>
          </p:nvPr>
        </p:nvGraphicFramePr>
        <p:xfrm>
          <a:off x="347125" y="786538"/>
          <a:ext cx="10827824" cy="5342715"/>
        </p:xfrm>
        <a:graphic>
          <a:graphicData uri="http://schemas.openxmlformats.org/drawingml/2006/table">
            <a:tbl>
              <a:tblPr>
                <a:noFill/>
                <a:tableStyleId>{7DA6777E-916B-4E61-8F7C-E2CE40B27843}</a:tableStyleId>
              </a:tblPr>
              <a:tblGrid>
                <a:gridCol w="4387008">
                  <a:extLst>
                    <a:ext uri="{9D8B030D-6E8A-4147-A177-3AD203B41FA5}">
                      <a16:colId xmlns:a16="http://schemas.microsoft.com/office/drawing/2014/main" val="20000"/>
                    </a:ext>
                  </a:extLst>
                </a:gridCol>
                <a:gridCol w="1666073">
                  <a:extLst>
                    <a:ext uri="{9D8B030D-6E8A-4147-A177-3AD203B41FA5}">
                      <a16:colId xmlns:a16="http://schemas.microsoft.com/office/drawing/2014/main" val="20001"/>
                    </a:ext>
                  </a:extLst>
                </a:gridCol>
                <a:gridCol w="1646360">
                  <a:extLst>
                    <a:ext uri="{9D8B030D-6E8A-4147-A177-3AD203B41FA5}">
                      <a16:colId xmlns:a16="http://schemas.microsoft.com/office/drawing/2014/main" val="20002"/>
                    </a:ext>
                  </a:extLst>
                </a:gridCol>
                <a:gridCol w="1557633">
                  <a:extLst>
                    <a:ext uri="{9D8B030D-6E8A-4147-A177-3AD203B41FA5}">
                      <a16:colId xmlns:a16="http://schemas.microsoft.com/office/drawing/2014/main" val="20003"/>
                    </a:ext>
                  </a:extLst>
                </a:gridCol>
                <a:gridCol w="1570750">
                  <a:extLst>
                    <a:ext uri="{9D8B030D-6E8A-4147-A177-3AD203B41FA5}">
                      <a16:colId xmlns:a16="http://schemas.microsoft.com/office/drawing/2014/main" val="20004"/>
                    </a:ext>
                  </a:extLst>
                </a:gridCol>
              </a:tblGrid>
              <a:tr h="323675">
                <a:tc>
                  <a:txBody>
                    <a:bodyPr/>
                    <a:lstStyle/>
                    <a:p>
                      <a:pPr marL="0" lvl="0" indent="0" algn="l" rtl="0">
                        <a:spcBef>
                          <a:spcPts val="0"/>
                        </a:spcBef>
                        <a:spcAft>
                          <a:spcPts val="0"/>
                        </a:spcAft>
                        <a:buNone/>
                      </a:pPr>
                      <a:endParaRPr sz="1200">
                        <a:latin typeface="Cambria"/>
                        <a:ea typeface="Cambria"/>
                        <a:cs typeface="Cambria"/>
                        <a:sym typeface="Cambria"/>
                      </a:endParaRPr>
                    </a:p>
                  </a:txBody>
                  <a:tcPr marL="63500" marR="63500" marT="63500" marB="63500" anchor="ctr">
                    <a:lnL w="12700" cap="flat" cmpd="sng">
                      <a:solidFill>
                        <a:srgbClr val="FFFFF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FFFFFF"/>
                      </a:solidFill>
                      <a:prstDash val="solid"/>
                      <a:round/>
                      <a:headEnd type="none" w="sm" len="sm"/>
                      <a:tailEnd type="none" w="sm" len="sm"/>
                    </a:lnT>
                  </a:tcPr>
                </a:tc>
                <a:tc>
                  <a:txBody>
                    <a:bodyPr/>
                    <a:lstStyle/>
                    <a:p>
                      <a:pPr marL="0" lvl="0" indent="0" algn="ctr" rtl="0">
                        <a:spcBef>
                          <a:spcPts val="0"/>
                        </a:spcBef>
                        <a:spcAft>
                          <a:spcPts val="0"/>
                        </a:spcAft>
                        <a:buClr>
                          <a:schemeClr val="dk1"/>
                        </a:buClr>
                        <a:buSzPts val="1100"/>
                        <a:buFont typeface="Arial"/>
                        <a:buNone/>
                      </a:pPr>
                      <a:r>
                        <a:rPr lang="en-US" sz="1000" b="1" err="1">
                          <a:solidFill>
                            <a:srgbClr val="FFFFFF"/>
                          </a:solidFill>
                          <a:latin typeface="Calibri"/>
                          <a:ea typeface="Arial Narrow"/>
                          <a:cs typeface="Arial Narrow"/>
                          <a:sym typeface="Arial Narrow"/>
                        </a:rPr>
                        <a:t>ScanTrip</a:t>
                      </a:r>
                      <a:r>
                        <a:rPr lang="en-US" sz="1000" b="1">
                          <a:solidFill>
                            <a:srgbClr val="FFFFFF"/>
                          </a:solidFill>
                          <a:latin typeface="Calibri"/>
                          <a:ea typeface="Arial Narrow"/>
                          <a:cs typeface="Arial Narrow"/>
                          <a:sym typeface="Arial Narrow"/>
                        </a:rPr>
                        <a:t> Cloud</a:t>
                      </a:r>
                      <a:endParaRPr sz="1000">
                        <a:latin typeface="Calibri"/>
                        <a:ea typeface="Cambria"/>
                        <a:cs typeface="Cambria"/>
                        <a:sym typeface="Cambria"/>
                      </a:endParaRPr>
                    </a:p>
                  </a:txBody>
                  <a:tcPr marL="63500" marR="63500" marT="63500" marB="63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74EA7"/>
                    </a:solidFill>
                  </a:tcPr>
                </a:tc>
                <a:tc>
                  <a:txBody>
                    <a:bodyPr/>
                    <a:lstStyle/>
                    <a:p>
                      <a:pPr marL="0" lvl="0" indent="0" algn="ctr" rtl="0">
                        <a:spcBef>
                          <a:spcPts val="0"/>
                        </a:spcBef>
                        <a:spcAft>
                          <a:spcPts val="0"/>
                        </a:spcAft>
                        <a:buNone/>
                      </a:pPr>
                      <a:r>
                        <a:rPr lang="en-US" sz="1000" b="1">
                          <a:solidFill>
                            <a:srgbClr val="FFFFFF"/>
                          </a:solidFill>
                          <a:latin typeface="Calibri"/>
                          <a:ea typeface="Arial Narrow"/>
                          <a:cs typeface="Arial Narrow"/>
                          <a:sym typeface="Arial Narrow"/>
                        </a:rPr>
                        <a:t>Starter</a:t>
                      </a:r>
                      <a:endParaRPr sz="1000" b="1">
                        <a:solidFill>
                          <a:srgbClr val="FFFFFF"/>
                        </a:solidFill>
                        <a:latin typeface="Calibri"/>
                        <a:ea typeface="Arial Narrow"/>
                        <a:cs typeface="Arial Narrow"/>
                        <a:sym typeface="Arial Narrow"/>
                      </a:endParaRPr>
                    </a:p>
                  </a:txBody>
                  <a:tcPr marL="63500" marR="63500" marT="63500" marB="63500" anchor="ctr">
                    <a:lnL w="12700" cap="flat" cmpd="sng">
                      <a:solidFill>
                        <a:schemeClr val="dk1"/>
                      </a:solidFill>
                      <a:prstDash val="solid"/>
                      <a:round/>
                      <a:headEnd type="none" w="sm" len="sm"/>
                      <a:tailEnd type="none" w="sm" len="sm"/>
                    </a:lnL>
                    <a:solidFill>
                      <a:srgbClr val="351C75"/>
                    </a:solidFill>
                  </a:tcPr>
                </a:tc>
                <a:tc>
                  <a:txBody>
                    <a:bodyPr/>
                    <a:lstStyle/>
                    <a:p>
                      <a:pPr marL="0" lvl="0" indent="0" algn="ctr" rtl="0">
                        <a:spcBef>
                          <a:spcPts val="0"/>
                        </a:spcBef>
                        <a:spcAft>
                          <a:spcPts val="0"/>
                        </a:spcAft>
                        <a:buNone/>
                      </a:pPr>
                      <a:r>
                        <a:rPr lang="en-US" sz="1000" b="1">
                          <a:solidFill>
                            <a:srgbClr val="FFFFFF"/>
                          </a:solidFill>
                          <a:latin typeface="Calibri"/>
                          <a:ea typeface="Arial Narrow"/>
                          <a:cs typeface="Arial Narrow"/>
                          <a:sym typeface="Arial Narrow"/>
                        </a:rPr>
                        <a:t>Business</a:t>
                      </a:r>
                      <a:endParaRPr sz="1000" b="1">
                        <a:solidFill>
                          <a:srgbClr val="FFFFFF"/>
                        </a:solidFill>
                        <a:latin typeface="Calibri"/>
                        <a:ea typeface="Arial Narrow"/>
                        <a:cs typeface="Arial Narrow"/>
                        <a:sym typeface="Arial Narrow"/>
                      </a:endParaRPr>
                    </a:p>
                  </a:txBody>
                  <a:tcPr marL="63500" marR="63500" marT="63500" marB="63500" anchor="ctr">
                    <a:solidFill>
                      <a:srgbClr val="351C75"/>
                    </a:solidFill>
                  </a:tcPr>
                </a:tc>
                <a:tc>
                  <a:txBody>
                    <a:bodyPr/>
                    <a:lstStyle/>
                    <a:p>
                      <a:pPr marL="0" lvl="0" indent="0" algn="ctr" rtl="0">
                        <a:spcBef>
                          <a:spcPts val="0"/>
                        </a:spcBef>
                        <a:spcAft>
                          <a:spcPts val="0"/>
                        </a:spcAft>
                        <a:buNone/>
                      </a:pPr>
                      <a:r>
                        <a:rPr lang="en-US" sz="1000" b="1">
                          <a:solidFill>
                            <a:srgbClr val="FFFFFF"/>
                          </a:solidFill>
                          <a:latin typeface="Calibri"/>
                          <a:ea typeface="Arial Narrow"/>
                          <a:cs typeface="Arial Narrow"/>
                          <a:sym typeface="Arial Narrow"/>
                        </a:rPr>
                        <a:t>Enterprise</a:t>
                      </a:r>
                      <a:endParaRPr sz="1000" b="1">
                        <a:solidFill>
                          <a:srgbClr val="FFFFFF"/>
                        </a:solidFill>
                        <a:latin typeface="Calibri"/>
                        <a:ea typeface="Arial Narrow"/>
                        <a:cs typeface="Arial Narrow"/>
                        <a:sym typeface="Arial Narrow"/>
                      </a:endParaRPr>
                    </a:p>
                  </a:txBody>
                  <a:tcPr marL="63500" marR="63500" marT="63500" marB="63500" anchor="ctr">
                    <a:solidFill>
                      <a:srgbClr val="351C75"/>
                    </a:solidFill>
                  </a:tcPr>
                </a:tc>
                <a:extLst>
                  <a:ext uri="{0D108BD9-81ED-4DB2-BD59-A6C34878D82A}">
                    <a16:rowId xmlns:a16="http://schemas.microsoft.com/office/drawing/2014/main" val="10000"/>
                  </a:ext>
                </a:extLst>
              </a:tr>
              <a:tr h="220525">
                <a:tc>
                  <a:txBody>
                    <a:bodyPr/>
                    <a:lstStyle/>
                    <a:p>
                      <a:pPr marL="0" lvl="0" indent="0" algn="l" rtl="0">
                        <a:spcBef>
                          <a:spcPts val="0"/>
                        </a:spcBef>
                        <a:spcAft>
                          <a:spcPts val="0"/>
                        </a:spcAft>
                        <a:buNone/>
                      </a:pPr>
                      <a:r>
                        <a:rPr lang="en-US" sz="1000">
                          <a:latin typeface="Calibri"/>
                          <a:ea typeface="Arial Narrow"/>
                          <a:cs typeface="Arial Narrow"/>
                          <a:sym typeface="Arial Narrow"/>
                        </a:rPr>
                        <a:t>Scalable Infrastructure Powered by AWS</a:t>
                      </a:r>
                      <a:endParaRPr sz="1000">
                        <a:latin typeface="Calibri"/>
                        <a:ea typeface="Arial Narrow"/>
                        <a:cs typeface="Arial Narrow"/>
                        <a:sym typeface="Arial Narrow"/>
                      </a:endParaRPr>
                    </a:p>
                  </a:txBody>
                  <a:tcPr marL="63500" marR="63500" marT="0" marB="0" anchor="ctr"/>
                </a:tc>
                <a:tc>
                  <a:txBody>
                    <a:bodyPr/>
                    <a:lstStyle/>
                    <a:p>
                      <a:pPr marL="0" lvl="0" indent="0" algn="ctr" rtl="0">
                        <a:spcBef>
                          <a:spcPts val="0"/>
                        </a:spcBef>
                        <a:spcAft>
                          <a:spcPts val="0"/>
                        </a:spcAft>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T w="1270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01"/>
                  </a:ext>
                </a:extLst>
              </a:tr>
              <a:tr h="207250">
                <a:tc>
                  <a:txBody>
                    <a:bodyPr/>
                    <a:lstStyle/>
                    <a:p>
                      <a:pPr marL="0" lvl="0" indent="0" algn="l" rtl="0">
                        <a:spcBef>
                          <a:spcPts val="0"/>
                        </a:spcBef>
                        <a:spcAft>
                          <a:spcPts val="0"/>
                        </a:spcAft>
                        <a:buNone/>
                      </a:pPr>
                      <a:r>
                        <a:rPr lang="en-US" sz="1000">
                          <a:latin typeface="Calibri"/>
                          <a:ea typeface="Arial Narrow"/>
                          <a:cs typeface="Arial Narrow"/>
                          <a:sym typeface="Arial Narrow"/>
                        </a:rPr>
                        <a:t>Unlimited Custom Workflow Creation</a:t>
                      </a:r>
                      <a:endParaRPr sz="1000">
                        <a:latin typeface="Calibri"/>
                        <a:ea typeface="Arial Narrow"/>
                        <a:cs typeface="Arial Narrow"/>
                        <a:sym typeface="Arial Narrow"/>
                      </a:endParaRPr>
                    </a:p>
                  </a:txBody>
                  <a:tcPr marL="63500" marR="63500" marT="0" marB="0" anchor="ctr"/>
                </a:tc>
                <a:tc>
                  <a:txBody>
                    <a:bodyPr/>
                    <a:lstStyle/>
                    <a:p>
                      <a:pPr marL="0" lvl="0" indent="0" algn="ctr" rtl="0">
                        <a:spcBef>
                          <a:spcPts val="0"/>
                        </a:spcBef>
                        <a:spcAft>
                          <a:spcPts val="0"/>
                        </a:spcAft>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02"/>
                  </a:ext>
                </a:extLst>
              </a:tr>
              <a:tr h="195650">
                <a:tc>
                  <a:txBody>
                    <a:bodyPr/>
                    <a:lstStyle/>
                    <a:p>
                      <a:pPr marL="0" lvl="0" indent="0" algn="l" rtl="0">
                        <a:spcBef>
                          <a:spcPts val="0"/>
                        </a:spcBef>
                        <a:spcAft>
                          <a:spcPts val="0"/>
                        </a:spcAft>
                        <a:buNone/>
                      </a:pPr>
                      <a:r>
                        <a:rPr lang="en-US" sz="1000">
                          <a:latin typeface="Calibri"/>
                          <a:ea typeface="Arial Narrow"/>
                          <a:cs typeface="Arial Narrow"/>
                          <a:sym typeface="Arial Narrow"/>
                        </a:rPr>
                        <a:t>Easy Onboarding with Sample Workflows</a:t>
                      </a:r>
                      <a:endParaRPr sz="1000">
                        <a:latin typeface="Calibri"/>
                        <a:ea typeface="Arial Narrow"/>
                        <a:cs typeface="Arial Narrow"/>
                        <a:sym typeface="Arial Narrow"/>
                      </a:endParaRPr>
                    </a:p>
                  </a:txBody>
                  <a:tcPr marL="63500" marR="63500" marT="0" marB="0" anchor="ct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03"/>
                  </a:ext>
                </a:extLst>
              </a:tr>
              <a:tr h="154225">
                <a:tc>
                  <a:txBody>
                    <a:bodyPr/>
                    <a:lstStyle/>
                    <a:p>
                      <a:pPr marL="0" lvl="0" indent="0" algn="l" rtl="0">
                        <a:spcBef>
                          <a:spcPts val="0"/>
                        </a:spcBef>
                        <a:spcAft>
                          <a:spcPts val="0"/>
                        </a:spcAft>
                        <a:buNone/>
                      </a:pPr>
                      <a:r>
                        <a:rPr lang="en-US" sz="1000">
                          <a:latin typeface="Calibri"/>
                          <a:ea typeface="Arial Narrow"/>
                          <a:cs typeface="Arial Narrow"/>
                          <a:sym typeface="Arial Narrow"/>
                        </a:rPr>
                        <a:t>Scan Capture form KM MFPs</a:t>
                      </a:r>
                      <a:endParaRPr sz="1000">
                        <a:latin typeface="Calibri"/>
                        <a:ea typeface="Arial Narrow"/>
                        <a:cs typeface="Arial Narrow"/>
                        <a:sym typeface="Arial Narrow"/>
                      </a:endParaRPr>
                    </a:p>
                  </a:txBody>
                  <a:tcPr marL="63500" marR="63500" marT="0" marB="0" anchor="ct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04"/>
                  </a:ext>
                </a:extLst>
              </a:tr>
              <a:tr h="179050">
                <a:tc>
                  <a:txBody>
                    <a:bodyPr/>
                    <a:lstStyle/>
                    <a:p>
                      <a:pPr marL="0" lvl="0" indent="0" algn="l" rtl="0">
                        <a:spcBef>
                          <a:spcPts val="0"/>
                        </a:spcBef>
                        <a:spcAft>
                          <a:spcPts val="0"/>
                        </a:spcAft>
                        <a:buNone/>
                      </a:pPr>
                      <a:r>
                        <a:rPr lang="en-US" sz="1000">
                          <a:latin typeface="Calibri"/>
                          <a:ea typeface="Arial Narrow"/>
                          <a:cs typeface="Arial Narrow"/>
                          <a:sym typeface="Arial Narrow"/>
                        </a:rPr>
                        <a:t>Zonal OCR and Document Renaming</a:t>
                      </a:r>
                      <a:endParaRPr sz="1000">
                        <a:latin typeface="Calibri"/>
                        <a:ea typeface="Arial Narrow"/>
                        <a:cs typeface="Arial Narrow"/>
                        <a:sym typeface="Arial Narrow"/>
                      </a:endParaRPr>
                    </a:p>
                  </a:txBody>
                  <a:tcPr marL="63500" marR="63500" marT="0" marB="0" anchor="ct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Intelligent Routing</a:t>
                      </a:r>
                      <a:endParaRPr sz="1000">
                        <a:latin typeface="Calibri"/>
                        <a:ea typeface="Arial Narrow"/>
                        <a:cs typeface="Arial Narrow"/>
                        <a:sym typeface="Arial Narrow"/>
                      </a:endParaRPr>
                    </a:p>
                  </a:txBody>
                  <a:tcPr marL="63500" marR="63500" marT="0" marB="0" anchor="ct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06"/>
                  </a:ext>
                </a:extLst>
              </a:tr>
              <a:tr h="162475">
                <a:tc>
                  <a:txBody>
                    <a:bodyPr/>
                    <a:lstStyle/>
                    <a:p>
                      <a:pPr marL="0" lvl="0" indent="0" algn="l" rtl="0">
                        <a:spcBef>
                          <a:spcPts val="0"/>
                        </a:spcBef>
                        <a:spcAft>
                          <a:spcPts val="0"/>
                        </a:spcAft>
                        <a:buNone/>
                      </a:pPr>
                      <a:r>
                        <a:rPr lang="en-US" sz="1000">
                          <a:latin typeface="Calibri"/>
                          <a:ea typeface="Arial Narrow"/>
                          <a:cs typeface="Arial Narrow"/>
                          <a:sym typeface="Arial Narrow"/>
                        </a:rPr>
                        <a:t>Direct Connectivity to Cloud Solutions</a:t>
                      </a:r>
                      <a:endParaRPr sz="1000">
                        <a:latin typeface="Calibri"/>
                        <a:ea typeface="Arial Narrow"/>
                        <a:cs typeface="Arial Narrow"/>
                        <a:sym typeface="Arial Narrow"/>
                      </a:endParaRPr>
                    </a:p>
                  </a:txBody>
                  <a:tcPr marL="63500" marR="63500" marT="0" marB="0" anchor="ct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07"/>
                  </a:ext>
                </a:extLst>
              </a:tr>
              <a:tr h="179075">
                <a:tc>
                  <a:txBody>
                    <a:bodyPr/>
                    <a:lstStyle/>
                    <a:p>
                      <a:pPr marL="0" lvl="0" indent="0" algn="l" rtl="0">
                        <a:spcBef>
                          <a:spcPts val="0"/>
                        </a:spcBef>
                        <a:spcAft>
                          <a:spcPts val="0"/>
                        </a:spcAft>
                        <a:buNone/>
                      </a:pPr>
                      <a:r>
                        <a:rPr lang="en-US" sz="1000">
                          <a:latin typeface="Calibri"/>
                          <a:ea typeface="Arial Narrow"/>
                          <a:cs typeface="Arial Narrow"/>
                          <a:sym typeface="Arial Narrow"/>
                        </a:rPr>
                        <a:t>Standard Form Management and Document Indexing</a:t>
                      </a:r>
                      <a:endParaRPr sz="1000">
                        <a:latin typeface="Calibri"/>
                        <a:ea typeface="Arial Narrow"/>
                        <a:cs typeface="Arial Narrow"/>
                        <a:sym typeface="Arial Narrow"/>
                      </a:endParaRPr>
                    </a:p>
                  </a:txBody>
                  <a:tcPr marL="63500" marR="63500" marT="0" marB="0" anchor="ctr">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900">
                          <a:solidFill>
                            <a:schemeClr val="dk1"/>
                          </a:solidFill>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Electronic Document Capture</a:t>
                      </a:r>
                      <a:endParaRPr sz="1000">
                        <a:latin typeface="Calibri"/>
                        <a:ea typeface="Arial Narrow"/>
                        <a:cs typeface="Arial Narrow"/>
                        <a:sym typeface="Arial Narrow"/>
                      </a:endParaRPr>
                    </a:p>
                  </a:txBody>
                  <a:tcPr marL="63500" marR="6350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solidFill>
                          <a:schemeClr val="dk1"/>
                        </a:solidFill>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65800">
                <a:tc>
                  <a:txBody>
                    <a:bodyPr/>
                    <a:lstStyle/>
                    <a:p>
                      <a:pPr marL="0" lvl="0" indent="0" algn="l" rtl="0">
                        <a:spcBef>
                          <a:spcPts val="0"/>
                        </a:spcBef>
                        <a:spcAft>
                          <a:spcPts val="0"/>
                        </a:spcAft>
                        <a:buNone/>
                      </a:pPr>
                      <a:r>
                        <a:rPr lang="en-US" sz="1000">
                          <a:latin typeface="Calibri"/>
                          <a:ea typeface="Arial Narrow"/>
                          <a:cs typeface="Arial Narrow"/>
                          <a:sym typeface="Arial Narrow"/>
                        </a:rPr>
                        <a:t>User-to-User Job Management</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T w="12700"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Customizable Roles &amp; Permissions</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US" sz="1000" err="1">
                          <a:latin typeface="Calibri"/>
                          <a:ea typeface="Arial Narrow"/>
                          <a:cs typeface="Arial Narrow"/>
                          <a:sym typeface="Arial Narrow"/>
                        </a:rPr>
                        <a:t>eForm</a:t>
                      </a:r>
                      <a:r>
                        <a:rPr lang="en-US" sz="1000">
                          <a:latin typeface="Calibri"/>
                          <a:ea typeface="Arial Narrow"/>
                          <a:cs typeface="Arial Narrow"/>
                          <a:sym typeface="Arial Narrow"/>
                        </a:rPr>
                        <a:t> Capture with Optional Authentication</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Real-Time Job &amp; Workflow Notifications</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3"/>
                  </a:ext>
                </a:extLst>
              </a:tr>
              <a:tr h="159200">
                <a:tc>
                  <a:txBody>
                    <a:bodyPr/>
                    <a:lstStyle/>
                    <a:p>
                      <a:pPr marL="0" lvl="0" indent="0" algn="l" rtl="0">
                        <a:spcBef>
                          <a:spcPts val="0"/>
                        </a:spcBef>
                        <a:spcAft>
                          <a:spcPts val="0"/>
                        </a:spcAft>
                        <a:buNone/>
                      </a:pPr>
                      <a:r>
                        <a:rPr lang="en-US" sz="1000">
                          <a:latin typeface="Calibri"/>
                          <a:ea typeface="Arial Narrow"/>
                          <a:cs typeface="Arial Narrow"/>
                          <a:sym typeface="Arial Narrow"/>
                        </a:rPr>
                        <a:t>Additional Connectors to Document Management Solutions</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4"/>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Advanced Form Management with Stylization and Branding Options</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5"/>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Advanced </a:t>
                      </a:r>
                      <a:r>
                        <a:rPr lang="en-US" sz="1000" err="1">
                          <a:latin typeface="Calibri"/>
                          <a:ea typeface="Arial Narrow"/>
                          <a:cs typeface="Arial Narrow"/>
                          <a:sym typeface="Arial Narrow"/>
                        </a:rPr>
                        <a:t>eForm</a:t>
                      </a:r>
                      <a:r>
                        <a:rPr lang="en-US" sz="1000">
                          <a:latin typeface="Calibri"/>
                          <a:ea typeface="Arial Narrow"/>
                          <a:cs typeface="Arial Narrow"/>
                          <a:sym typeface="Arial Narrow"/>
                        </a:rPr>
                        <a:t> Capture with Customizable Authentication</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6"/>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HTML Embedded Stratus </a:t>
                      </a:r>
                      <a:r>
                        <a:rPr lang="en-US" sz="1000" err="1">
                          <a:latin typeface="Calibri"/>
                          <a:ea typeface="Arial Narrow"/>
                          <a:cs typeface="Arial Narrow"/>
                          <a:sym typeface="Arial Narrow"/>
                        </a:rPr>
                        <a:t>eForms</a:t>
                      </a:r>
                      <a:endParaRPr sz="1000" err="1">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7"/>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Group and Queue Job Management</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8"/>
                  </a:ext>
                </a:extLst>
              </a:tr>
              <a:tr h="0">
                <a:tc>
                  <a:txBody>
                    <a:bodyPr/>
                    <a:lstStyle/>
                    <a:p>
                      <a:pPr marL="0" lvl="0" indent="0" algn="l" rtl="0">
                        <a:spcBef>
                          <a:spcPts val="0"/>
                        </a:spcBef>
                        <a:spcAft>
                          <a:spcPts val="0"/>
                        </a:spcAft>
                        <a:buNone/>
                      </a:pPr>
                      <a:r>
                        <a:rPr lang="en-US" sz="1000">
                          <a:latin typeface="Calibri"/>
                          <a:ea typeface="Arial Narrow"/>
                          <a:cs typeface="Arial Narrow"/>
                          <a:sym typeface="Arial Narrow"/>
                        </a:rPr>
                        <a:t>Stratus eSignature Workflows</a:t>
                      </a:r>
                      <a:endParaRPr sz="1000">
                        <a:latin typeface="Calibri"/>
                        <a:ea typeface="Arial Narrow"/>
                        <a:cs typeface="Arial Narrow"/>
                        <a:sym typeface="Arial Narrow"/>
                      </a:endParaRPr>
                    </a:p>
                  </a:txBody>
                  <a:tcPr marL="63500" marR="63500" marT="0" marB="0" anchor="ctr">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lnL w="12700" cap="flat" cmpd="sng">
                      <a:solidFill>
                        <a:srgbClr val="000000"/>
                      </a:solidFill>
                      <a:prstDash val="solid"/>
                      <a:round/>
                      <a:headEnd type="none" w="sm" len="sm"/>
                      <a:tailEnd type="none" w="sm" len="sm"/>
                    </a:lnL>
                  </a:tcPr>
                </a:tc>
                <a:tc>
                  <a:txBody>
                    <a:bodyPr/>
                    <a:lstStyle/>
                    <a:p>
                      <a:pPr marL="0" lvl="0" indent="0" algn="ctr" rtl="0">
                        <a:spcBef>
                          <a:spcPts val="0"/>
                        </a:spcBef>
                        <a:spcAft>
                          <a:spcPts val="0"/>
                        </a:spcAft>
                        <a:buNone/>
                      </a:pPr>
                      <a:r>
                        <a:rPr lang="en-US" sz="900">
                          <a:latin typeface="Arial Narrow"/>
                          <a:ea typeface="Arial Narrow"/>
                          <a:cs typeface="Arial Narrow"/>
                          <a:sym typeface="Arial Narrow"/>
                        </a:rPr>
                        <a:t>✅</a:t>
                      </a:r>
                      <a:endParaRPr sz="900">
                        <a:latin typeface="Arial Narrow"/>
                        <a:ea typeface="Arial Narrow"/>
                        <a:cs typeface="Arial Narrow"/>
                        <a:sym typeface="Arial Narrow"/>
                      </a:endParaRPr>
                    </a:p>
                  </a:txBody>
                  <a:tcPr marL="63500" marR="63500" marT="63500" marB="63500" anchor="ctr"/>
                </a:tc>
                <a:extLst>
                  <a:ext uri="{0D108BD9-81ED-4DB2-BD59-A6C34878D82A}">
                    <a16:rowId xmlns:a16="http://schemas.microsoft.com/office/drawing/2014/main" val="10019"/>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1DA9EAD0-D63E-E5C3-F4AC-9EB6DE89398C}"/>
            </a:ext>
          </a:extLst>
        </p:cNvPr>
        <p:cNvGrpSpPr/>
        <p:nvPr/>
      </p:nvGrpSpPr>
      <p:grpSpPr>
        <a:xfrm>
          <a:off x="0" y="0"/>
          <a:ext cx="0" cy="0"/>
          <a:chOff x="0" y="0"/>
          <a:chExt cx="0" cy="0"/>
        </a:xfrm>
      </p:grpSpPr>
      <p:sp>
        <p:nvSpPr>
          <p:cNvPr id="116" name="Google Shape;116;p12">
            <a:extLst>
              <a:ext uri="{FF2B5EF4-FFF2-40B4-BE49-F238E27FC236}">
                <a16:creationId xmlns:a16="http://schemas.microsoft.com/office/drawing/2014/main" id="{A14DEA02-5DBB-EA38-DDDA-0F2384E02288}"/>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13</a:t>
            </a:fld>
            <a:endParaRPr/>
          </a:p>
        </p:txBody>
      </p:sp>
      <p:sp>
        <p:nvSpPr>
          <p:cNvPr id="3" name="Google Shape;63;p8">
            <a:extLst>
              <a:ext uri="{FF2B5EF4-FFF2-40B4-BE49-F238E27FC236}">
                <a16:creationId xmlns:a16="http://schemas.microsoft.com/office/drawing/2014/main" id="{9314E5BA-8675-AAC3-28C8-068A85D8349D}"/>
              </a:ext>
            </a:extLst>
          </p:cNvPr>
          <p:cNvSpPr txBox="1"/>
          <p:nvPr/>
        </p:nvSpPr>
        <p:spPr>
          <a:xfrm>
            <a:off x="959050" y="2544280"/>
            <a:ext cx="3611400" cy="1396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600" b="1">
                <a:solidFill>
                  <a:srgbClr val="38256E"/>
                </a:solidFill>
                <a:latin typeface="Calibri"/>
                <a:ea typeface="Calibri"/>
                <a:cs typeface="Calibri"/>
                <a:sym typeface="Calibri"/>
              </a:rPr>
              <a:t>Licensing</a:t>
            </a:r>
            <a:endParaRPr lang="en-US" sz="2400" b="1" i="1" dirty="0" err="1">
              <a:latin typeface="Calibri"/>
              <a:ea typeface="Calibri"/>
              <a:cs typeface="Calibri"/>
            </a:endParaRPr>
          </a:p>
        </p:txBody>
      </p:sp>
      <p:pic>
        <p:nvPicPr>
          <p:cNvPr id="5" name="Google Shape;66;p8">
            <a:extLst>
              <a:ext uri="{FF2B5EF4-FFF2-40B4-BE49-F238E27FC236}">
                <a16:creationId xmlns:a16="http://schemas.microsoft.com/office/drawing/2014/main" id="{3C435653-B846-B89A-5652-65983FF1C780}"/>
              </a:ext>
            </a:extLst>
          </p:cNvPr>
          <p:cNvPicPr preferRelativeResize="0"/>
          <p:nvPr/>
        </p:nvPicPr>
        <p:blipFill rotWithShape="1">
          <a:blip r:embed="rId3">
            <a:alphaModFix/>
          </a:blip>
          <a:srcRect/>
          <a:stretch/>
        </p:blipFill>
        <p:spPr>
          <a:xfrm>
            <a:off x="6235625" y="787125"/>
            <a:ext cx="3910850" cy="4977425"/>
          </a:xfrm>
          <a:prstGeom prst="rect">
            <a:avLst/>
          </a:prstGeom>
          <a:noFill/>
          <a:ln>
            <a:noFill/>
          </a:ln>
        </p:spPr>
      </p:pic>
    </p:spTree>
    <p:extLst>
      <p:ext uri="{BB962C8B-B14F-4D97-AF65-F5344CB8AC3E}">
        <p14:creationId xmlns:p14="http://schemas.microsoft.com/office/powerpoint/2010/main" val="700461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0"/>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14</a:t>
            </a:fld>
            <a:endParaRPr/>
          </a:p>
        </p:txBody>
      </p:sp>
      <p:sp>
        <p:nvSpPr>
          <p:cNvPr id="91" name="Google Shape;91;p10"/>
          <p:cNvSpPr txBox="1"/>
          <p:nvPr/>
        </p:nvSpPr>
        <p:spPr>
          <a:xfrm>
            <a:off x="911225" y="1153200"/>
            <a:ext cx="5337300" cy="4864263"/>
          </a:xfrm>
          <a:prstGeom prst="rect">
            <a:avLst/>
          </a:prstGeom>
          <a:noFill/>
          <a:ln>
            <a:noFill/>
          </a:ln>
        </p:spPr>
        <p:txBody>
          <a:bodyPr spcFirstLastPara="1" wrap="square" lIns="0" tIns="9000" rIns="0" bIns="0" anchor="t" anchorCtr="0">
            <a:spAutoFit/>
          </a:bodyPr>
          <a:lstStyle/>
          <a:p>
            <a:pPr marL="0" lvl="0" indent="0" algn="l" rtl="0">
              <a:lnSpc>
                <a:spcPct val="115000"/>
              </a:lnSpc>
              <a:spcBef>
                <a:spcPts val="0"/>
              </a:spcBef>
              <a:spcAft>
                <a:spcPts val="0"/>
              </a:spcAft>
              <a:buNone/>
            </a:pPr>
            <a:r>
              <a:rPr lang="en-US" b="1">
                <a:solidFill>
                  <a:srgbClr val="8E7CC3"/>
                </a:solidFill>
                <a:latin typeface="Calibri"/>
                <a:ea typeface="Calibri"/>
                <a:cs typeface="Calibri"/>
                <a:sym typeface="Calibri"/>
              </a:rPr>
              <a:t>Purchase the following components:</a:t>
            </a:r>
            <a:endParaRPr>
              <a:solidFill>
                <a:srgbClr val="38256E"/>
              </a:solidFill>
              <a:latin typeface="Calibri"/>
              <a:ea typeface="Calibri"/>
              <a:cs typeface="Calibri"/>
              <a:sym typeface="Calibri"/>
            </a:endParaRPr>
          </a:p>
          <a:p>
            <a:pPr marL="457200" lvl="0" indent="-317500" algn="l" rtl="0">
              <a:lnSpc>
                <a:spcPct val="115000"/>
              </a:lnSpc>
              <a:spcBef>
                <a:spcPts val="0"/>
              </a:spcBef>
              <a:spcAft>
                <a:spcPts val="0"/>
              </a:spcAft>
              <a:buClr>
                <a:srgbClr val="38256E"/>
              </a:buClr>
              <a:buSzPts val="1400"/>
              <a:buFont typeface="Calibri"/>
              <a:buChar char="●"/>
            </a:pPr>
            <a:r>
              <a:rPr lang="en-US" b="1">
                <a:solidFill>
                  <a:schemeClr val="tx1"/>
                </a:solidFill>
                <a:latin typeface="Calibri"/>
                <a:ea typeface="Calibri"/>
                <a:cs typeface="Calibri"/>
                <a:sym typeface="Calibri"/>
              </a:rPr>
              <a:t>Device License</a:t>
            </a:r>
            <a:r>
              <a:rPr lang="en-US">
                <a:solidFill>
                  <a:schemeClr val="tx1"/>
                </a:solidFill>
                <a:latin typeface="Calibri"/>
                <a:ea typeface="Calibri"/>
                <a:cs typeface="Calibri"/>
                <a:sym typeface="Calibri"/>
              </a:rPr>
              <a:t> - enables the device to connect to the Dispatcher portal and access its features and functionalities.</a:t>
            </a:r>
            <a:endParaRPr>
              <a:solidFill>
                <a:schemeClr val="tx1"/>
              </a:solidFill>
              <a:latin typeface="Calibri"/>
              <a:ea typeface="Calibri"/>
              <a:cs typeface="Calibri"/>
            </a:endParaRPr>
          </a:p>
          <a:p>
            <a:pPr marL="457200" indent="-317500">
              <a:lnSpc>
                <a:spcPct val="115000"/>
              </a:lnSpc>
              <a:buClr>
                <a:srgbClr val="38256E"/>
              </a:buClr>
              <a:buSzPts val="1400"/>
              <a:buFont typeface="Calibri"/>
              <a:buChar char="●"/>
            </a:pPr>
            <a:r>
              <a:rPr lang="en-US" b="1">
                <a:solidFill>
                  <a:schemeClr val="tx1"/>
                </a:solidFill>
                <a:latin typeface="Calibri"/>
                <a:ea typeface="Calibri"/>
                <a:cs typeface="Calibri"/>
                <a:sym typeface="Calibri"/>
              </a:rPr>
              <a:t>User Licenses </a:t>
            </a:r>
            <a:r>
              <a:rPr lang="en-US" i="1">
                <a:solidFill>
                  <a:schemeClr val="tx1"/>
                </a:solidFill>
                <a:latin typeface="Calibri"/>
                <a:ea typeface="Calibri"/>
                <a:cs typeface="Calibri"/>
                <a:sym typeface="Calibri"/>
              </a:rPr>
              <a:t>(Optional with Stratus Business and Enterprise only) </a:t>
            </a:r>
            <a:r>
              <a:rPr lang="en-US">
                <a:solidFill>
                  <a:schemeClr val="tx1"/>
                </a:solidFill>
                <a:latin typeface="Calibri"/>
                <a:ea typeface="Calibri"/>
                <a:cs typeface="Calibri"/>
                <a:sym typeface="Calibri"/>
              </a:rPr>
              <a:t>- enables people-based workflow capabilities.</a:t>
            </a:r>
            <a:endParaRPr i="1">
              <a:solidFill>
                <a:schemeClr val="tx1"/>
              </a:solidFill>
              <a:latin typeface="Calibri"/>
              <a:ea typeface="Calibri"/>
              <a:cs typeface="Calibri"/>
            </a:endParaRPr>
          </a:p>
          <a:p>
            <a:pPr marL="457200" indent="-317500">
              <a:lnSpc>
                <a:spcPct val="115000"/>
              </a:lnSpc>
              <a:buClr>
                <a:srgbClr val="38256E"/>
              </a:buClr>
              <a:buSzPts val="1400"/>
              <a:buFont typeface="Calibri"/>
              <a:buChar char="●"/>
            </a:pPr>
            <a:r>
              <a:rPr lang="en-US" b="1">
                <a:solidFill>
                  <a:schemeClr val="tx1"/>
                </a:solidFill>
                <a:latin typeface="Calibri"/>
                <a:ea typeface="Calibri"/>
                <a:cs typeface="Calibri"/>
              </a:rPr>
              <a:t>Release2Me Licenses for Secure Printing </a:t>
            </a:r>
            <a:r>
              <a:rPr lang="en-US" i="1">
                <a:solidFill>
                  <a:schemeClr val="tx1"/>
                </a:solidFill>
                <a:latin typeface="Calibri"/>
                <a:ea typeface="Calibri"/>
                <a:cs typeface="Calibri"/>
              </a:rPr>
              <a:t>(Optional with Any Tier)</a:t>
            </a:r>
          </a:p>
          <a:p>
            <a:pPr marL="457200" lvl="0" indent="-317500" algn="l">
              <a:lnSpc>
                <a:spcPct val="114999"/>
              </a:lnSpc>
              <a:spcBef>
                <a:spcPts val="0"/>
              </a:spcBef>
              <a:spcAft>
                <a:spcPts val="0"/>
              </a:spcAft>
              <a:buClr>
                <a:srgbClr val="38256E"/>
              </a:buClr>
              <a:buSzPts val="1400"/>
              <a:buFont typeface="Calibri"/>
              <a:buChar char="●"/>
            </a:pPr>
            <a:r>
              <a:rPr lang="en-US" b="1" dirty="0">
                <a:solidFill>
                  <a:schemeClr val="tx1"/>
                </a:solidFill>
                <a:latin typeface="Calibri"/>
                <a:ea typeface="Calibri"/>
                <a:cs typeface="Calibri"/>
                <a:sym typeface="Calibri"/>
              </a:rPr>
              <a:t>Dispatcher </a:t>
            </a:r>
            <a:r>
              <a:rPr lang="en-US" b="1" dirty="0" err="1">
                <a:solidFill>
                  <a:schemeClr val="tx1"/>
                </a:solidFill>
                <a:latin typeface="Calibri"/>
                <a:ea typeface="Calibri"/>
                <a:cs typeface="Calibri"/>
                <a:sym typeface="Calibri"/>
              </a:rPr>
              <a:t>ScanTrip</a:t>
            </a:r>
            <a:r>
              <a:rPr lang="en-US" b="1" dirty="0">
                <a:solidFill>
                  <a:schemeClr val="tx1"/>
                </a:solidFill>
                <a:latin typeface="Calibri"/>
                <a:ea typeface="Calibri"/>
                <a:cs typeface="Calibri"/>
                <a:sym typeface="Calibri"/>
              </a:rPr>
              <a:t> Cloud / Dispatcher Stratus App </a:t>
            </a:r>
            <a:r>
              <a:rPr lang="en-US" b="1" i="1" dirty="0">
                <a:solidFill>
                  <a:schemeClr val="tx1"/>
                </a:solidFill>
                <a:latin typeface="Calibri"/>
                <a:ea typeface="Calibri"/>
                <a:cs typeface="Calibri"/>
                <a:sym typeface="Calibri"/>
              </a:rPr>
              <a:t>FREE!</a:t>
            </a:r>
            <a:r>
              <a:rPr lang="en-US" i="1" dirty="0">
                <a:solidFill>
                  <a:schemeClr val="tx1"/>
                </a:solidFill>
                <a:latin typeface="Calibri"/>
                <a:ea typeface="Calibri"/>
                <a:cs typeface="Calibri"/>
                <a:sym typeface="Calibri"/>
              </a:rPr>
              <a:t> - </a:t>
            </a:r>
            <a:r>
              <a:rPr lang="en-US" dirty="0">
                <a:solidFill>
                  <a:schemeClr val="tx1"/>
                </a:solidFill>
                <a:latin typeface="Calibri"/>
                <a:ea typeface="Calibri"/>
                <a:cs typeface="Calibri"/>
                <a:sym typeface="Calibri"/>
              </a:rPr>
              <a:t>must be installed on your MFP. This app connects your device to the Dispatcher Portal.</a:t>
            </a:r>
            <a:endParaRPr i="1">
              <a:solidFill>
                <a:schemeClr val="tx1"/>
              </a:solidFill>
              <a:latin typeface="Calibri"/>
              <a:ea typeface="Calibri"/>
              <a:cs typeface="Calibri"/>
            </a:endParaRPr>
          </a:p>
          <a:p>
            <a:pPr marL="0" lvl="0" indent="0" algn="l" rtl="0">
              <a:lnSpc>
                <a:spcPct val="115000"/>
              </a:lnSpc>
              <a:spcBef>
                <a:spcPts val="0"/>
              </a:spcBef>
              <a:spcAft>
                <a:spcPts val="0"/>
              </a:spcAft>
              <a:buNone/>
            </a:pPr>
            <a:endParaRPr b="1">
              <a:solidFill>
                <a:srgbClr val="8E7CC3"/>
              </a:solidFill>
              <a:latin typeface="Calibri"/>
              <a:ea typeface="Calibri"/>
              <a:cs typeface="Calibri"/>
            </a:endParaRPr>
          </a:p>
          <a:p>
            <a:r>
              <a:rPr lang="en-US" b="1" dirty="0">
                <a:solidFill>
                  <a:srgbClr val="8E7CC3"/>
                </a:solidFill>
                <a:latin typeface="Calibri"/>
                <a:ea typeface="Calibri"/>
                <a:cs typeface="Calibri"/>
                <a:sym typeface="Calibri"/>
              </a:rPr>
              <a:t>A tenant is created when you purchase at least one Device license and includes:</a:t>
            </a:r>
            <a:endParaRPr dirty="0">
              <a:solidFill>
                <a:srgbClr val="38256E"/>
              </a:solidFill>
              <a:latin typeface="Calibri"/>
              <a:ea typeface="Calibri"/>
              <a:cs typeface="Calibri"/>
              <a:sym typeface="Calibri"/>
            </a:endParaRPr>
          </a:p>
          <a:p>
            <a:pPr marL="457200" indent="-317500">
              <a:lnSpc>
                <a:spcPct val="115000"/>
              </a:lnSpc>
              <a:buClr>
                <a:srgbClr val="38256E"/>
              </a:buClr>
              <a:buSzPts val="1400"/>
              <a:buFont typeface="Calibri"/>
              <a:buChar char="●"/>
            </a:pPr>
            <a:r>
              <a:rPr lang="en-US" b="1">
                <a:solidFill>
                  <a:schemeClr val="tx1"/>
                </a:solidFill>
                <a:latin typeface="Calibri"/>
                <a:ea typeface="Calibri"/>
                <a:cs typeface="Calibri"/>
              </a:rPr>
              <a:t>Web Portal</a:t>
            </a:r>
            <a:endParaRPr lang="en-US" b="1" dirty="0">
              <a:solidFill>
                <a:schemeClr val="tx1"/>
              </a:solidFill>
              <a:latin typeface="Calibri"/>
              <a:ea typeface="Calibri"/>
              <a:cs typeface="Calibri"/>
            </a:endParaRPr>
          </a:p>
          <a:p>
            <a:pPr marL="457200" indent="-317500">
              <a:lnSpc>
                <a:spcPct val="114999"/>
              </a:lnSpc>
              <a:buClr>
                <a:srgbClr val="38256E"/>
              </a:buClr>
              <a:buSzPts val="1400"/>
              <a:buFont typeface="Calibri"/>
              <a:buChar char="●"/>
            </a:pPr>
            <a:r>
              <a:rPr lang="en-US" b="1">
                <a:solidFill>
                  <a:schemeClr val="tx1"/>
                </a:solidFill>
                <a:latin typeface="Calibri"/>
                <a:ea typeface="Calibri"/>
                <a:cs typeface="Calibri"/>
              </a:rPr>
              <a:t>MFP Authentication and Cloud SSO</a:t>
            </a:r>
            <a:endParaRPr lang="en-US" b="1" dirty="0">
              <a:solidFill>
                <a:schemeClr val="tx1"/>
              </a:solidFill>
              <a:latin typeface="Calibri"/>
              <a:ea typeface="Calibri"/>
              <a:cs typeface="Calibri"/>
            </a:endParaRPr>
          </a:p>
          <a:p>
            <a:pPr marL="457200" indent="-317500">
              <a:lnSpc>
                <a:spcPct val="114999"/>
              </a:lnSpc>
              <a:buClr>
                <a:srgbClr val="38256E"/>
              </a:buClr>
              <a:buSzPts val="1400"/>
              <a:buFont typeface="Calibri"/>
              <a:buChar char="●"/>
            </a:pPr>
            <a:r>
              <a:rPr lang="en-US" b="1">
                <a:solidFill>
                  <a:schemeClr val="tx1"/>
                </a:solidFill>
                <a:latin typeface="Calibri"/>
                <a:ea typeface="Calibri"/>
                <a:cs typeface="Calibri"/>
                <a:sym typeface="Calibri"/>
              </a:rPr>
              <a:t>Direct Print</a:t>
            </a:r>
            <a:endParaRPr lang="en-US" b="1" dirty="0">
              <a:solidFill>
                <a:schemeClr val="tx1"/>
              </a:solidFill>
              <a:latin typeface="Calibri"/>
              <a:ea typeface="Calibri"/>
              <a:cs typeface="Calibri"/>
            </a:endParaRPr>
          </a:p>
          <a:p>
            <a:pPr marL="457200" indent="-317500">
              <a:lnSpc>
                <a:spcPct val="114999"/>
              </a:lnSpc>
              <a:buClr>
                <a:srgbClr val="38256E"/>
              </a:buClr>
              <a:buSzPts val="1400"/>
              <a:buFont typeface="Calibri"/>
              <a:buChar char="●"/>
            </a:pPr>
            <a:r>
              <a:rPr lang="en-US" b="1" dirty="0">
                <a:solidFill>
                  <a:schemeClr val="tx1"/>
                </a:solidFill>
                <a:latin typeface="Calibri"/>
                <a:ea typeface="Calibri"/>
                <a:cs typeface="Calibri"/>
                <a:sym typeface="Calibri"/>
              </a:rPr>
              <a:t>Security Dashboard with </a:t>
            </a:r>
            <a:r>
              <a:rPr lang="en-US" b="1">
                <a:solidFill>
                  <a:schemeClr val="tx1"/>
                </a:solidFill>
                <a:latin typeface="Calibri"/>
                <a:ea typeface="Calibri"/>
                <a:cs typeface="Calibri"/>
                <a:sym typeface="Calibri"/>
              </a:rPr>
              <a:t>bizhub SECURE Notifier</a:t>
            </a:r>
            <a:endParaRPr lang="en-US" b="1" dirty="0">
              <a:solidFill>
                <a:schemeClr val="tx1"/>
              </a:solidFill>
              <a:latin typeface="Calibri"/>
              <a:ea typeface="Calibri"/>
              <a:cs typeface="Calibri"/>
            </a:endParaRPr>
          </a:p>
          <a:p>
            <a:pPr marL="457200" indent="-317500">
              <a:lnSpc>
                <a:spcPct val="114999"/>
              </a:lnSpc>
              <a:buClr>
                <a:srgbClr val="38256E"/>
              </a:buClr>
              <a:buSzPts val="1400"/>
              <a:buFont typeface="Calibri"/>
              <a:buChar char="●"/>
            </a:pPr>
            <a:r>
              <a:rPr lang="en-US" b="1">
                <a:solidFill>
                  <a:schemeClr val="tx1"/>
                </a:solidFill>
                <a:latin typeface="Calibri"/>
                <a:ea typeface="Calibri"/>
                <a:cs typeface="Calibri"/>
                <a:sym typeface="Calibri"/>
              </a:rPr>
              <a:t>Workflow &amp; Form Builder</a:t>
            </a:r>
            <a:endParaRPr b="1">
              <a:solidFill>
                <a:schemeClr val="tx1"/>
              </a:solidFill>
              <a:latin typeface="Calibri"/>
              <a:ea typeface="Calibri"/>
              <a:cs typeface="Calibri"/>
            </a:endParaRPr>
          </a:p>
          <a:p>
            <a:pPr marL="457200" indent="-317500">
              <a:lnSpc>
                <a:spcPct val="115000"/>
              </a:lnSpc>
              <a:buClr>
                <a:srgbClr val="38256E"/>
              </a:buClr>
              <a:buSzPts val="1400"/>
              <a:buFont typeface="Calibri"/>
              <a:buChar char="●"/>
            </a:pPr>
            <a:r>
              <a:rPr lang="en-US" b="1">
                <a:solidFill>
                  <a:schemeClr val="tx1"/>
                </a:solidFill>
                <a:latin typeface="Calibri"/>
                <a:ea typeface="Calibri"/>
                <a:cs typeface="Calibri"/>
              </a:rPr>
              <a:t>User &amp; Device Management</a:t>
            </a:r>
            <a:endParaRPr lang="en-US" b="1" i="0" u="none" strike="noStrike" cap="none" dirty="0">
              <a:solidFill>
                <a:schemeClr val="tx1"/>
              </a:solidFill>
              <a:latin typeface="Calibri"/>
              <a:ea typeface="Calibri"/>
              <a:cs typeface="Calibri"/>
            </a:endParaRPr>
          </a:p>
          <a:p>
            <a:pPr marL="457200" indent="-317500">
              <a:lnSpc>
                <a:spcPct val="114999"/>
              </a:lnSpc>
              <a:buClr>
                <a:srgbClr val="38256E"/>
              </a:buClr>
              <a:buSzPts val="1400"/>
              <a:buFont typeface="Calibri"/>
              <a:buChar char="●"/>
            </a:pPr>
            <a:r>
              <a:rPr lang="en-US" b="1">
                <a:solidFill>
                  <a:schemeClr val="tx1"/>
                </a:solidFill>
                <a:latin typeface="Calibri"/>
                <a:ea typeface="Calibri"/>
                <a:cs typeface="Calibri"/>
              </a:rPr>
              <a:t>And more!</a:t>
            </a:r>
          </a:p>
          <a:p>
            <a:pPr>
              <a:lnSpc>
                <a:spcPct val="115000"/>
              </a:lnSpc>
            </a:pPr>
            <a:endParaRPr lang="en-US" sz="1200">
              <a:solidFill>
                <a:srgbClr val="38256E"/>
              </a:solidFill>
              <a:latin typeface="Calibri"/>
              <a:ea typeface="Calibri"/>
              <a:cs typeface="Calibri"/>
            </a:endParaRPr>
          </a:p>
        </p:txBody>
      </p:sp>
      <p:sp>
        <p:nvSpPr>
          <p:cNvPr id="92" name="Google Shape;92;p10"/>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OVERVIEW</a:t>
            </a:r>
            <a:endParaRPr sz="2500">
              <a:solidFill>
                <a:srgbClr val="38256E"/>
              </a:solidFill>
              <a:latin typeface="Calibri"/>
              <a:ea typeface="Calibri"/>
              <a:cs typeface="Calibri"/>
              <a:sym typeface="Calibri"/>
            </a:endParaRPr>
          </a:p>
        </p:txBody>
      </p:sp>
      <p:pic>
        <p:nvPicPr>
          <p:cNvPr id="93" name="Google Shape;93;p10"/>
          <p:cNvPicPr preferRelativeResize="0"/>
          <p:nvPr/>
        </p:nvPicPr>
        <p:blipFill>
          <a:blip r:embed="rId3">
            <a:alphaModFix/>
          </a:blip>
          <a:stretch>
            <a:fillRect/>
          </a:stretch>
        </p:blipFill>
        <p:spPr>
          <a:xfrm>
            <a:off x="146275" y="241325"/>
            <a:ext cx="1836076" cy="441950"/>
          </a:xfrm>
          <a:prstGeom prst="rect">
            <a:avLst/>
          </a:prstGeom>
          <a:noFill/>
          <a:ln>
            <a:noFill/>
          </a:ln>
        </p:spPr>
      </p:pic>
      <p:pic>
        <p:nvPicPr>
          <p:cNvPr id="94" name="Google Shape;94;p10"/>
          <p:cNvPicPr preferRelativeResize="0"/>
          <p:nvPr/>
        </p:nvPicPr>
        <p:blipFill rotWithShape="1">
          <a:blip r:embed="rId4">
            <a:alphaModFix amt="35000"/>
          </a:blip>
          <a:srcRect l="-27129"/>
          <a:stretch/>
        </p:blipFill>
        <p:spPr>
          <a:xfrm rot="1860008">
            <a:off x="8652950" y="2410553"/>
            <a:ext cx="2855553" cy="1674602"/>
          </a:xfrm>
          <a:prstGeom prst="rect">
            <a:avLst/>
          </a:prstGeom>
          <a:noFill/>
          <a:ln>
            <a:noFill/>
          </a:ln>
        </p:spPr>
      </p:pic>
      <p:pic>
        <p:nvPicPr>
          <p:cNvPr id="95" name="Google Shape;95;p10"/>
          <p:cNvPicPr preferRelativeResize="0"/>
          <p:nvPr/>
        </p:nvPicPr>
        <p:blipFill>
          <a:blip r:embed="rId5">
            <a:alphaModFix/>
          </a:blip>
          <a:stretch>
            <a:fillRect/>
          </a:stretch>
        </p:blipFill>
        <p:spPr>
          <a:xfrm>
            <a:off x="6457306" y="1960503"/>
            <a:ext cx="4318223" cy="2949123"/>
          </a:xfrm>
          <a:prstGeom prst="rect">
            <a:avLst/>
          </a:prstGeom>
          <a:noFill/>
          <a:ln>
            <a:noFill/>
          </a:ln>
        </p:spPr>
      </p:pic>
      <p:sp>
        <p:nvSpPr>
          <p:cNvPr id="96" name="Google Shape;96;p10"/>
          <p:cNvSpPr/>
          <p:nvPr/>
        </p:nvSpPr>
        <p:spPr>
          <a:xfrm>
            <a:off x="10431185" y="5393138"/>
            <a:ext cx="1089300" cy="10902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15</a:t>
            </a:fld>
            <a:endParaRPr/>
          </a:p>
        </p:txBody>
      </p:sp>
      <p:sp>
        <p:nvSpPr>
          <p:cNvPr id="135" name="Google Shape;135;p14"/>
          <p:cNvSpPr txBox="1"/>
          <p:nvPr/>
        </p:nvSpPr>
        <p:spPr>
          <a:xfrm>
            <a:off x="911225" y="1174175"/>
            <a:ext cx="5032500" cy="4727816"/>
          </a:xfrm>
          <a:prstGeom prst="rect">
            <a:avLst/>
          </a:prstGeom>
          <a:noFill/>
          <a:ln>
            <a:noFill/>
          </a:ln>
        </p:spPr>
        <p:txBody>
          <a:bodyPr spcFirstLastPara="1" wrap="square" lIns="0" tIns="9000" rIns="0" bIns="0" anchor="t" anchorCtr="0">
            <a:spAutoFit/>
          </a:bodyPr>
          <a:lstStyle/>
          <a:p>
            <a:pPr marL="0" marR="5080" lvl="0" indent="0" algn="l" rtl="0">
              <a:spcBef>
                <a:spcPts val="0"/>
              </a:spcBef>
              <a:spcAft>
                <a:spcPts val="0"/>
              </a:spcAft>
              <a:buNone/>
            </a:pPr>
            <a:r>
              <a:rPr lang="en-US" b="1">
                <a:solidFill>
                  <a:srgbClr val="8E7CC3"/>
                </a:solidFill>
                <a:latin typeface="Calibri"/>
                <a:ea typeface="Calibri"/>
                <a:cs typeface="Calibri"/>
                <a:sym typeface="Calibri"/>
              </a:rPr>
              <a:t>Initial Order Components:</a:t>
            </a:r>
            <a:endParaRPr b="1">
              <a:solidFill>
                <a:srgbClr val="38256E"/>
              </a:solidFill>
              <a:latin typeface="Calibri"/>
              <a:ea typeface="Calibri"/>
              <a:cs typeface="Calibri"/>
              <a:sym typeface="Calibri"/>
            </a:endParaRPr>
          </a:p>
          <a:p>
            <a:pPr marL="0" marR="5080" lvl="0" indent="0" algn="l" rtl="0">
              <a:spcBef>
                <a:spcPts val="0"/>
              </a:spcBef>
              <a:spcAft>
                <a:spcPts val="0"/>
              </a:spcAft>
              <a:buNone/>
            </a:pPr>
            <a:endParaRPr b="1">
              <a:solidFill>
                <a:srgbClr val="38256E"/>
              </a:solidFill>
              <a:latin typeface="Calibri"/>
              <a:ea typeface="Calibri"/>
              <a:cs typeface="Calibri"/>
              <a:sym typeface="Calibri"/>
            </a:endParaRPr>
          </a:p>
          <a:p>
            <a:pPr marL="685800" marR="0" lvl="0" indent="-304800" algn="l" rtl="0">
              <a:lnSpc>
                <a:spcPct val="100000"/>
              </a:lnSpc>
              <a:spcBef>
                <a:spcPts val="0"/>
              </a:spcBef>
              <a:spcAft>
                <a:spcPts val="0"/>
              </a:spcAft>
              <a:buClr>
                <a:srgbClr val="38256E"/>
              </a:buClr>
              <a:buSzPts val="1200"/>
              <a:buFont typeface="Calibri"/>
              <a:buChar char="●"/>
            </a:pPr>
            <a:r>
              <a:rPr lang="en-US" sz="1200">
                <a:solidFill>
                  <a:schemeClr val="tx1"/>
                </a:solidFill>
                <a:latin typeface="Calibri"/>
                <a:ea typeface="Calibri"/>
                <a:cs typeface="Calibri"/>
                <a:sym typeface="Calibri"/>
              </a:rPr>
              <a:t>Device License(s) for each device or unique capture source</a:t>
            </a:r>
            <a:endParaRPr sz="1200">
              <a:solidFill>
                <a:schemeClr val="tx1"/>
              </a:solidFill>
              <a:latin typeface="Calibri"/>
              <a:ea typeface="Calibri"/>
              <a:cs typeface="Calibri"/>
            </a:endParaRPr>
          </a:p>
          <a:p>
            <a:pPr marL="1200150" marR="0" lvl="1" indent="-304800" algn="l" rtl="0">
              <a:lnSpc>
                <a:spcPct val="100000"/>
              </a:lnSpc>
              <a:spcBef>
                <a:spcPts val="0"/>
              </a:spcBef>
              <a:spcAft>
                <a:spcPts val="0"/>
              </a:spcAft>
              <a:buClr>
                <a:srgbClr val="38256E"/>
              </a:buClr>
              <a:buSzPts val="1200"/>
              <a:buFont typeface="Calibri"/>
              <a:buChar char="○"/>
            </a:pPr>
            <a:r>
              <a:rPr lang="en-US" sz="1200">
                <a:solidFill>
                  <a:schemeClr val="tx1"/>
                </a:solidFill>
                <a:latin typeface="Calibri"/>
                <a:ea typeface="Calibri"/>
                <a:cs typeface="Calibri"/>
                <a:sym typeface="Calibri"/>
              </a:rPr>
              <a:t>Valid for both Konica Minolta MFPs and Non-MFP Device Licenses (Stratus only)</a:t>
            </a:r>
            <a:endParaRPr sz="1200">
              <a:solidFill>
                <a:schemeClr val="tx1"/>
              </a:solidFill>
              <a:latin typeface="Calibri"/>
              <a:ea typeface="Calibri"/>
              <a:cs typeface="Calibri"/>
            </a:endParaRPr>
          </a:p>
          <a:p>
            <a:pPr marL="1200150" marR="5080" lvl="1" indent="-304800" algn="l" rtl="0">
              <a:lnSpc>
                <a:spcPct val="100000"/>
              </a:lnSpc>
              <a:spcBef>
                <a:spcPts val="0"/>
              </a:spcBef>
              <a:spcAft>
                <a:spcPts val="0"/>
              </a:spcAft>
              <a:buClr>
                <a:srgbClr val="38256E"/>
              </a:buClr>
              <a:buSzPts val="1200"/>
              <a:buFont typeface="Calibri"/>
              <a:buChar char="○"/>
            </a:pPr>
            <a:r>
              <a:rPr lang="en-US" sz="1200">
                <a:solidFill>
                  <a:schemeClr val="tx1"/>
                </a:solidFill>
                <a:latin typeface="Calibri"/>
                <a:ea typeface="Calibri"/>
                <a:cs typeface="Calibri"/>
                <a:sym typeface="Calibri"/>
              </a:rPr>
              <a:t>Volume discounts available for 1-9; 10-24; 25-49; 50+</a:t>
            </a:r>
            <a:endParaRPr sz="1200">
              <a:solidFill>
                <a:schemeClr val="tx1"/>
              </a:solidFill>
              <a:latin typeface="Calibri"/>
              <a:ea typeface="Calibri"/>
              <a:cs typeface="Calibri"/>
            </a:endParaRPr>
          </a:p>
          <a:p>
            <a:pPr marL="685800" marR="0" lvl="0" indent="-304800" algn="l" rtl="0">
              <a:lnSpc>
                <a:spcPct val="100000"/>
              </a:lnSpc>
              <a:spcBef>
                <a:spcPts val="1000"/>
              </a:spcBef>
              <a:spcAft>
                <a:spcPts val="0"/>
              </a:spcAft>
              <a:buClr>
                <a:srgbClr val="38256E"/>
              </a:buClr>
              <a:buSzPts val="1200"/>
              <a:buFont typeface="Calibri"/>
              <a:buChar char="●"/>
            </a:pPr>
            <a:r>
              <a:rPr lang="en-US" sz="1200">
                <a:solidFill>
                  <a:schemeClr val="tx1"/>
                </a:solidFill>
                <a:latin typeface="Calibri"/>
                <a:ea typeface="Calibri"/>
                <a:cs typeface="Calibri"/>
                <a:sym typeface="Calibri"/>
              </a:rPr>
              <a:t>Named User Licenses </a:t>
            </a:r>
            <a:r>
              <a:rPr lang="en-US" sz="1200" i="1">
                <a:solidFill>
                  <a:schemeClr val="tx1"/>
                </a:solidFill>
                <a:latin typeface="Calibri"/>
                <a:ea typeface="Calibri"/>
                <a:cs typeface="Calibri"/>
                <a:sym typeface="Calibri"/>
              </a:rPr>
              <a:t>(Optional, Stratus Business and Enterprise only) </a:t>
            </a:r>
            <a:endParaRPr sz="1200">
              <a:solidFill>
                <a:schemeClr val="tx1"/>
              </a:solidFill>
              <a:latin typeface="Calibri"/>
              <a:ea typeface="Calibri"/>
              <a:cs typeface="Calibri"/>
            </a:endParaRPr>
          </a:p>
          <a:p>
            <a:pPr marL="1143000" marR="5080" lvl="1" indent="-304800" algn="l" rtl="0">
              <a:lnSpc>
                <a:spcPct val="100000"/>
              </a:lnSpc>
              <a:spcBef>
                <a:spcPts val="0"/>
              </a:spcBef>
              <a:spcAft>
                <a:spcPts val="0"/>
              </a:spcAft>
              <a:buClr>
                <a:srgbClr val="38256E"/>
              </a:buClr>
              <a:buSzPts val="1200"/>
              <a:buFont typeface="Calibri"/>
              <a:buChar char="○"/>
            </a:pPr>
            <a:r>
              <a:rPr lang="en-US" sz="1200">
                <a:solidFill>
                  <a:schemeClr val="tx1"/>
                </a:solidFill>
                <a:latin typeface="Calibri"/>
                <a:ea typeface="Calibri"/>
                <a:cs typeface="Calibri"/>
                <a:sym typeface="Calibri"/>
              </a:rPr>
              <a:t>Enabled people-based workflow capabilities.</a:t>
            </a:r>
            <a:endParaRPr sz="1200">
              <a:solidFill>
                <a:schemeClr val="tx1"/>
              </a:solidFill>
              <a:latin typeface="Calibri"/>
              <a:ea typeface="Calibri"/>
              <a:cs typeface="Calibri"/>
            </a:endParaRPr>
          </a:p>
          <a:p>
            <a:pPr marL="914400" marR="5080" lvl="0" indent="0" algn="l" rtl="0">
              <a:lnSpc>
                <a:spcPct val="100000"/>
              </a:lnSpc>
              <a:spcBef>
                <a:spcPts val="0"/>
              </a:spcBef>
              <a:spcAft>
                <a:spcPts val="0"/>
              </a:spcAft>
              <a:buNone/>
            </a:pPr>
            <a:endParaRPr sz="1200" dirty="0">
              <a:solidFill>
                <a:schemeClr val="tx1"/>
              </a:solidFill>
              <a:latin typeface="Calibri"/>
              <a:ea typeface="Calibri"/>
              <a:cs typeface="Calibri"/>
            </a:endParaRPr>
          </a:p>
          <a:p>
            <a:pPr marL="685800" marR="0" lvl="0" indent="-304800" algn="l" rtl="0">
              <a:lnSpc>
                <a:spcPct val="100000"/>
              </a:lnSpc>
              <a:spcBef>
                <a:spcPts val="0"/>
              </a:spcBef>
              <a:spcAft>
                <a:spcPts val="0"/>
              </a:spcAft>
              <a:buClr>
                <a:srgbClr val="38256E"/>
              </a:buClr>
              <a:buSzPts val="1200"/>
              <a:buFont typeface="Calibri"/>
              <a:buChar char="●"/>
            </a:pPr>
            <a:r>
              <a:rPr lang="en-US" sz="1200" dirty="0">
                <a:solidFill>
                  <a:schemeClr val="tx1"/>
                </a:solidFill>
                <a:latin typeface="Calibri"/>
                <a:ea typeface="Calibri"/>
                <a:cs typeface="Calibri"/>
                <a:sym typeface="Calibri"/>
              </a:rPr>
              <a:t>Dispatcher </a:t>
            </a:r>
            <a:r>
              <a:rPr lang="en-US" sz="1200" dirty="0" err="1">
                <a:solidFill>
                  <a:schemeClr val="tx1"/>
                </a:solidFill>
                <a:latin typeface="Calibri"/>
                <a:ea typeface="Calibri"/>
                <a:cs typeface="Calibri"/>
                <a:sym typeface="Calibri"/>
              </a:rPr>
              <a:t>ScanTrip</a:t>
            </a:r>
            <a:r>
              <a:rPr lang="en-US" sz="1200" dirty="0">
                <a:solidFill>
                  <a:schemeClr val="tx1"/>
                </a:solidFill>
                <a:latin typeface="Calibri"/>
                <a:ea typeface="Calibri"/>
                <a:cs typeface="Calibri"/>
                <a:sym typeface="Calibri"/>
              </a:rPr>
              <a:t> Cloud / Stratus MFP Application</a:t>
            </a:r>
            <a:r>
              <a:rPr lang="en-US" sz="1200" dirty="0">
                <a:solidFill>
                  <a:srgbClr val="38256E"/>
                </a:solidFill>
                <a:latin typeface="Calibri"/>
                <a:ea typeface="Calibri"/>
                <a:cs typeface="Calibri"/>
                <a:sym typeface="Calibri"/>
              </a:rPr>
              <a:t> </a:t>
            </a:r>
            <a:r>
              <a:rPr lang="en-US" sz="1200" b="1" i="1" dirty="0">
                <a:solidFill>
                  <a:srgbClr val="339933"/>
                </a:solidFill>
                <a:latin typeface="Calibri"/>
                <a:ea typeface="Calibri"/>
                <a:cs typeface="Calibri"/>
                <a:sym typeface="Calibri"/>
              </a:rPr>
              <a:t>FREE!</a:t>
            </a:r>
            <a:endParaRPr sz="1200" b="1" i="1" dirty="0">
              <a:solidFill>
                <a:srgbClr val="339933"/>
              </a:solidFill>
              <a:latin typeface="Calibri"/>
              <a:ea typeface="Calibri"/>
              <a:cs typeface="Calibri"/>
              <a:sym typeface="Calibri"/>
            </a:endParaRPr>
          </a:p>
          <a:p>
            <a:pPr marL="0" marR="5080" lvl="0" indent="0" algn="l" rtl="0">
              <a:spcBef>
                <a:spcPts val="0"/>
              </a:spcBef>
              <a:spcAft>
                <a:spcPts val="0"/>
              </a:spcAft>
              <a:buNone/>
            </a:pPr>
            <a:endParaRPr b="1">
              <a:solidFill>
                <a:srgbClr val="38256E"/>
              </a:solidFill>
              <a:latin typeface="Calibri"/>
              <a:ea typeface="Calibri"/>
              <a:cs typeface="Calibri"/>
              <a:sym typeface="Calibri"/>
            </a:endParaRPr>
          </a:p>
          <a:p>
            <a:pPr marL="0" marR="5080" lvl="0" indent="0" algn="l" rtl="0">
              <a:spcBef>
                <a:spcPts val="0"/>
              </a:spcBef>
              <a:spcAft>
                <a:spcPts val="0"/>
              </a:spcAft>
              <a:buNone/>
            </a:pPr>
            <a:r>
              <a:rPr lang="en-US" b="1" dirty="0">
                <a:solidFill>
                  <a:srgbClr val="8E7CC3"/>
                </a:solidFill>
                <a:latin typeface="Calibri"/>
                <a:ea typeface="Calibri"/>
                <a:cs typeface="Calibri"/>
                <a:sym typeface="Calibri"/>
              </a:rPr>
              <a:t>Billing: </a:t>
            </a:r>
            <a:r>
              <a:rPr lang="en-US" sz="1200" dirty="0">
                <a:solidFill>
                  <a:schemeClr val="tx1"/>
                </a:solidFill>
                <a:latin typeface="Calibri"/>
                <a:ea typeface="Calibri"/>
                <a:cs typeface="Calibri"/>
                <a:sym typeface="Calibri"/>
              </a:rPr>
              <a:t>At the time of order placement, customers will be billed for the entirety of the term.</a:t>
            </a:r>
            <a:r>
              <a:rPr lang="en-US" sz="1200" dirty="0">
                <a:solidFill>
                  <a:srgbClr val="38256E"/>
                </a:solidFill>
                <a:latin typeface="Calibri"/>
                <a:ea typeface="Calibri"/>
                <a:cs typeface="Calibri"/>
                <a:sym typeface="Calibri"/>
              </a:rPr>
              <a:t> </a:t>
            </a:r>
            <a:r>
              <a:rPr lang="en-US" sz="1200" i="1" dirty="0">
                <a:solidFill>
                  <a:srgbClr val="9E9E9E"/>
                </a:solidFill>
                <a:latin typeface="Calibri"/>
                <a:ea typeface="Calibri"/>
                <a:cs typeface="Calibri"/>
                <a:sym typeface="Calibri"/>
              </a:rPr>
              <a:t>(1, 2, 3, 4, or 5 year options)</a:t>
            </a:r>
            <a:endParaRPr b="1" dirty="0">
              <a:solidFill>
                <a:srgbClr val="38256E"/>
              </a:solidFill>
              <a:latin typeface="Calibri"/>
              <a:ea typeface="Calibri"/>
              <a:cs typeface="Calibri"/>
              <a:sym typeface="Calibri"/>
            </a:endParaRPr>
          </a:p>
          <a:p>
            <a:pPr marL="0" marR="5080" lvl="0" indent="0" algn="l" rtl="0">
              <a:spcBef>
                <a:spcPts val="1000"/>
              </a:spcBef>
              <a:spcAft>
                <a:spcPts val="0"/>
              </a:spcAft>
              <a:buNone/>
            </a:pPr>
            <a:r>
              <a:rPr lang="en-US" b="1">
                <a:solidFill>
                  <a:srgbClr val="8E7CC3"/>
                </a:solidFill>
                <a:latin typeface="Calibri"/>
                <a:ea typeface="Calibri"/>
                <a:cs typeface="Calibri"/>
                <a:sym typeface="Calibri"/>
              </a:rPr>
              <a:t>Renewals: </a:t>
            </a:r>
            <a:r>
              <a:rPr lang="en-US" sz="1200">
                <a:solidFill>
                  <a:schemeClr val="tx1"/>
                </a:solidFill>
                <a:latin typeface="Calibri"/>
                <a:ea typeface="Calibri"/>
                <a:cs typeface="Calibri"/>
                <a:sym typeface="Calibri"/>
              </a:rPr>
              <a:t>Term licenses expire after 1-5 years. The customer must place a new (initial) order to continue using the service.</a:t>
            </a:r>
            <a:endParaRPr sz="1200">
              <a:solidFill>
                <a:schemeClr val="tx1"/>
              </a:solidFill>
              <a:latin typeface="Calibri"/>
              <a:ea typeface="Calibri"/>
              <a:cs typeface="Calibri"/>
            </a:endParaRPr>
          </a:p>
          <a:p>
            <a:pPr marL="0" lvl="0" indent="0" algn="l" rtl="0">
              <a:lnSpc>
                <a:spcPct val="115000"/>
              </a:lnSpc>
              <a:spcBef>
                <a:spcPts val="1000"/>
              </a:spcBef>
              <a:spcAft>
                <a:spcPts val="0"/>
              </a:spcAft>
              <a:buNone/>
            </a:pPr>
            <a:r>
              <a:rPr lang="en-US" b="1" dirty="0">
                <a:solidFill>
                  <a:srgbClr val="8E7CC3"/>
                </a:solidFill>
                <a:latin typeface="Calibri"/>
                <a:ea typeface="Calibri"/>
                <a:cs typeface="Calibri"/>
                <a:sym typeface="Calibri"/>
              </a:rPr>
              <a:t>Grace Period for Expired Licenses:</a:t>
            </a:r>
            <a:r>
              <a:rPr lang="en-US" sz="1200" b="1" dirty="0">
                <a:solidFill>
                  <a:schemeClr val="tx1"/>
                </a:solidFill>
                <a:latin typeface="Calibri"/>
                <a:ea typeface="Calibri"/>
                <a:cs typeface="Calibri"/>
                <a:sym typeface="Calibri"/>
              </a:rPr>
              <a:t> </a:t>
            </a:r>
            <a:r>
              <a:rPr lang="en-US" sz="1200" dirty="0">
                <a:solidFill>
                  <a:schemeClr val="tx1"/>
                </a:solidFill>
                <a:latin typeface="Calibri"/>
                <a:ea typeface="Calibri"/>
                <a:cs typeface="Calibri"/>
                <a:sym typeface="Calibri"/>
              </a:rPr>
              <a:t>If a term license expires without renewal, a 30-day grace period will be granted. Customers will have view-only access to the Dispatcher Stratus portal during this period. Tenant data will be preserved during the grace period, allowing customers to retrieve it before the access is terminated.</a:t>
            </a:r>
            <a:endParaRPr dirty="0">
              <a:solidFill>
                <a:schemeClr val="tx1"/>
              </a:solidFill>
            </a:endParaRPr>
          </a:p>
          <a:p>
            <a:pPr marL="0" marR="5080" lvl="0" indent="0" algn="l" rtl="0">
              <a:spcBef>
                <a:spcPts val="0"/>
              </a:spcBef>
              <a:spcAft>
                <a:spcPts val="1000"/>
              </a:spcAft>
              <a:buNone/>
            </a:pPr>
            <a:endParaRPr sz="1200">
              <a:solidFill>
                <a:srgbClr val="38256E"/>
              </a:solidFill>
              <a:latin typeface="Calibri"/>
              <a:ea typeface="Calibri"/>
              <a:cs typeface="Calibri"/>
              <a:sym typeface="Calibri"/>
            </a:endParaRPr>
          </a:p>
        </p:txBody>
      </p:sp>
      <p:sp>
        <p:nvSpPr>
          <p:cNvPr id="139" name="Google Shape;139;p14"/>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ANNUAL TERM </a:t>
            </a:r>
            <a:r>
              <a:rPr lang="en-US" sz="2500">
                <a:solidFill>
                  <a:srgbClr val="38256E"/>
                </a:solidFill>
                <a:latin typeface="Calibri"/>
                <a:ea typeface="Calibri"/>
                <a:cs typeface="Calibri"/>
                <a:sym typeface="Calibri"/>
              </a:rPr>
              <a:t>LICENSING MODEL</a:t>
            </a:r>
            <a:endParaRPr sz="2500">
              <a:solidFill>
                <a:srgbClr val="38256E"/>
              </a:solidFill>
              <a:latin typeface="Calibri"/>
              <a:ea typeface="Calibri"/>
              <a:cs typeface="Calibri"/>
              <a:sym typeface="Calibri"/>
            </a:endParaRPr>
          </a:p>
        </p:txBody>
      </p:sp>
      <p:pic>
        <p:nvPicPr>
          <p:cNvPr id="140" name="Google Shape;140;p14"/>
          <p:cNvPicPr preferRelativeResize="0"/>
          <p:nvPr/>
        </p:nvPicPr>
        <p:blipFill>
          <a:blip r:embed="rId3">
            <a:alphaModFix/>
          </a:blip>
          <a:stretch>
            <a:fillRect/>
          </a:stretch>
        </p:blipFill>
        <p:spPr>
          <a:xfrm>
            <a:off x="146275" y="241325"/>
            <a:ext cx="1836076" cy="441950"/>
          </a:xfrm>
          <a:prstGeom prst="rect">
            <a:avLst/>
          </a:prstGeom>
          <a:noFill/>
          <a:ln>
            <a:noFill/>
          </a:ln>
        </p:spPr>
      </p:pic>
      <p:sp>
        <p:nvSpPr>
          <p:cNvPr id="141" name="Google Shape;141;p14"/>
          <p:cNvSpPr/>
          <p:nvPr/>
        </p:nvSpPr>
        <p:spPr>
          <a:xfrm>
            <a:off x="9969910" y="5069913"/>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pic>
        <p:nvPicPr>
          <p:cNvPr id="2" name="Picture 1" descr="A cube with different colored cubes&#10;&#10;AI-generated content may be incorrect.">
            <a:extLst>
              <a:ext uri="{FF2B5EF4-FFF2-40B4-BE49-F238E27FC236}">
                <a16:creationId xmlns:a16="http://schemas.microsoft.com/office/drawing/2014/main" id="{81063C64-5EF3-4880-B039-004354255BFA}"/>
              </a:ext>
            </a:extLst>
          </p:cNvPr>
          <p:cNvPicPr>
            <a:picLocks noChangeAspect="1"/>
          </p:cNvPicPr>
          <p:nvPr/>
        </p:nvPicPr>
        <p:blipFill>
          <a:blip r:embed="rId5"/>
          <a:stretch>
            <a:fillRect/>
          </a:stretch>
        </p:blipFill>
        <p:spPr>
          <a:xfrm>
            <a:off x="6010702" y="1068144"/>
            <a:ext cx="5201125" cy="40671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1"/>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16</a:t>
            </a:fld>
            <a:endParaRPr/>
          </a:p>
        </p:txBody>
      </p:sp>
      <p:sp>
        <p:nvSpPr>
          <p:cNvPr id="102" name="Google Shape;102;p11"/>
          <p:cNvSpPr txBox="1"/>
          <p:nvPr/>
        </p:nvSpPr>
        <p:spPr>
          <a:xfrm>
            <a:off x="3246775" y="0"/>
            <a:ext cx="35556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9E9E9E"/>
                </a:solidFill>
                <a:latin typeface="Calibri"/>
                <a:ea typeface="Calibri"/>
                <a:cs typeface="Calibri"/>
                <a:sym typeface="Calibri"/>
              </a:rPr>
              <a:t>ITEM NUMBERS + MSRP</a:t>
            </a:r>
            <a:endParaRPr sz="2500">
              <a:solidFill>
                <a:srgbClr val="9E9E9E"/>
              </a:solidFill>
              <a:latin typeface="Calibri"/>
              <a:ea typeface="Calibri"/>
              <a:cs typeface="Calibri"/>
              <a:sym typeface="Calibri"/>
            </a:endParaRPr>
          </a:p>
        </p:txBody>
      </p:sp>
      <p:pic>
        <p:nvPicPr>
          <p:cNvPr id="103" name="Google Shape;103;p11"/>
          <p:cNvPicPr preferRelativeResize="0"/>
          <p:nvPr/>
        </p:nvPicPr>
        <p:blipFill>
          <a:blip r:embed="rId3">
            <a:alphaModFix/>
          </a:blip>
          <a:stretch>
            <a:fillRect/>
          </a:stretch>
        </p:blipFill>
        <p:spPr>
          <a:xfrm>
            <a:off x="285725" y="241331"/>
            <a:ext cx="2823344" cy="441950"/>
          </a:xfrm>
          <a:prstGeom prst="rect">
            <a:avLst/>
          </a:prstGeom>
          <a:noFill/>
          <a:ln>
            <a:noFill/>
          </a:ln>
        </p:spPr>
      </p:pic>
      <p:graphicFrame>
        <p:nvGraphicFramePr>
          <p:cNvPr id="104" name="Google Shape;104;p11"/>
          <p:cNvGraphicFramePr/>
          <p:nvPr>
            <p:extLst>
              <p:ext uri="{D42A27DB-BD31-4B8C-83A1-F6EECF244321}">
                <p14:modId xmlns:p14="http://schemas.microsoft.com/office/powerpoint/2010/main" val="86061182"/>
              </p:ext>
            </p:extLst>
          </p:nvPr>
        </p:nvGraphicFramePr>
        <p:xfrm>
          <a:off x="383450" y="1093015"/>
          <a:ext cx="3336175" cy="3687750"/>
        </p:xfrm>
        <a:graphic>
          <a:graphicData uri="http://schemas.openxmlformats.org/drawingml/2006/table">
            <a:tbl>
              <a:tblPr>
                <a:noFill/>
                <a:tableStyleId>{A300FE13-4529-4BDE-A557-FEC86FE4ADAF}</a:tableStyleId>
              </a:tblPr>
              <a:tblGrid>
                <a:gridCol w="774700">
                  <a:extLst>
                    <a:ext uri="{9D8B030D-6E8A-4147-A177-3AD203B41FA5}">
                      <a16:colId xmlns:a16="http://schemas.microsoft.com/office/drawing/2014/main" val="20000"/>
                    </a:ext>
                  </a:extLst>
                </a:gridCol>
                <a:gridCol w="1851425">
                  <a:extLst>
                    <a:ext uri="{9D8B030D-6E8A-4147-A177-3AD203B41FA5}">
                      <a16:colId xmlns:a16="http://schemas.microsoft.com/office/drawing/2014/main" val="20001"/>
                    </a:ext>
                  </a:extLst>
                </a:gridCol>
                <a:gridCol w="710050">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Item #</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a:solidFill>
                            <a:srgbClr val="FFFFFF"/>
                          </a:solidFill>
                          <a:latin typeface="Calibri"/>
                          <a:ea typeface="Calibri"/>
                          <a:cs typeface="Calibri"/>
                          <a:sym typeface="Calibri"/>
                        </a:rPr>
                        <a:t>Device Licenses</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MSRP</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AEMPA00</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1 year (1-9)</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124.00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AEMPA01</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(1-9)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235.60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6335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AEMPA02</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3 year (1-9)</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334.80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430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AEMPA03</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4 year (1-9)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421.60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5430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AEMPA04</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5 year (1-9)</a:t>
                      </a:r>
                      <a:endParaRPr sz="1000">
                        <a:solidFill>
                          <a:srgbClr val="351C75"/>
                        </a:solidFill>
                        <a:latin typeface="Calibri"/>
                        <a:ea typeface="Calibri"/>
                        <a:cs typeface="Calibri"/>
                        <a:sym typeface="Calibri"/>
                      </a:endParaRPr>
                    </a:p>
                  </a:txBody>
                  <a:tcPr marL="91425" marR="91425" marT="91425" marB="91425">
                    <a:no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496.00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4375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AEMPA05</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1 year (10-49)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117.80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27240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AEMPA06</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(10-49)</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223.82</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430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AEMPA07</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3 year (10-49)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318.06</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23620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AEMPA08</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4 year (10-49)</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400.52</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AEMPA09</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5 year (10-49)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471.20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05" name="Google Shape;105;p11"/>
          <p:cNvGraphicFramePr/>
          <p:nvPr>
            <p:extLst>
              <p:ext uri="{D42A27DB-BD31-4B8C-83A1-F6EECF244321}">
                <p14:modId xmlns:p14="http://schemas.microsoft.com/office/powerpoint/2010/main" val="1524071228"/>
              </p:ext>
            </p:extLst>
          </p:nvPr>
        </p:nvGraphicFramePr>
        <p:xfrm>
          <a:off x="4086425" y="1093015"/>
          <a:ext cx="3435675" cy="3687750"/>
        </p:xfrm>
        <a:graphic>
          <a:graphicData uri="http://schemas.openxmlformats.org/drawingml/2006/table">
            <a:tbl>
              <a:tblPr>
                <a:noFill/>
                <a:tableStyleId>{A300FE13-4529-4BDE-A557-FEC86FE4ADAF}</a:tableStyleId>
              </a:tblPr>
              <a:tblGrid>
                <a:gridCol w="799550">
                  <a:extLst>
                    <a:ext uri="{9D8B030D-6E8A-4147-A177-3AD203B41FA5}">
                      <a16:colId xmlns:a16="http://schemas.microsoft.com/office/drawing/2014/main" val="20000"/>
                    </a:ext>
                  </a:extLst>
                </a:gridCol>
                <a:gridCol w="1892900">
                  <a:extLst>
                    <a:ext uri="{9D8B030D-6E8A-4147-A177-3AD203B41FA5}">
                      <a16:colId xmlns:a16="http://schemas.microsoft.com/office/drawing/2014/main" val="20001"/>
                    </a:ext>
                  </a:extLst>
                </a:gridCol>
                <a:gridCol w="743225">
                  <a:extLst>
                    <a:ext uri="{9D8B030D-6E8A-4147-A177-3AD203B41FA5}">
                      <a16:colId xmlns:a16="http://schemas.microsoft.com/office/drawing/2014/main" val="20002"/>
                    </a:ext>
                  </a:extLst>
                </a:gridCol>
              </a:tblGrid>
              <a:tr h="33525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Item #</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MSRP</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AEMPA0A</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1 year (50-199)</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buNone/>
                      </a:pPr>
                      <a:r>
                        <a:rPr lang="en-US" sz="1000">
                          <a:solidFill>
                            <a:srgbClr val="38256E"/>
                          </a:solidFill>
                          <a:effectLst/>
                          <a:latin typeface="Calibri"/>
                        </a:rPr>
                        <a:t>$111.91</a:t>
                      </a:r>
                      <a:endParaRPr lang="en-US" sz="1000">
                        <a:solidFill>
                          <a:srgbClr val="38256E"/>
                        </a:solidFill>
                        <a:latin typeface="Calibri"/>
                      </a:endParaRPr>
                    </a:p>
                  </a:txBody>
                  <a:tcPr anchor="ctr">
                    <a:lnR>
                      <a:noFill/>
                    </a:lnR>
                    <a:lnB>
                      <a:noFill/>
                    </a:lnB>
                    <a:noFill/>
                  </a:tcPr>
                </a:tc>
                <a:extLst>
                  <a:ext uri="{0D108BD9-81ED-4DB2-BD59-A6C34878D82A}">
                    <a16:rowId xmlns:a16="http://schemas.microsoft.com/office/drawing/2014/main" val="10001"/>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AEMPA0C</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(50-199)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buNone/>
                      </a:pPr>
                      <a:r>
                        <a:rPr lang="en-US" sz="1000">
                          <a:solidFill>
                            <a:srgbClr val="38256E"/>
                          </a:solidFill>
                          <a:effectLst/>
                          <a:latin typeface="Calibri"/>
                        </a:rPr>
                        <a:t>$212.63</a:t>
                      </a:r>
                      <a:endParaRPr sz="1000">
                        <a:solidFill>
                          <a:srgbClr val="38256E"/>
                        </a:solidFill>
                        <a:latin typeface="Calibri"/>
                        <a:sym typeface="Calibri"/>
                      </a:endParaRPr>
                    </a:p>
                  </a:txBody>
                  <a:tcPr anchor="ctr">
                    <a:lnR>
                      <a:noFill/>
                    </a:lnR>
                    <a:lnT>
                      <a:noFill/>
                    </a:lnT>
                    <a:lnB>
                      <a:noFill/>
                    </a:lnB>
                    <a:solidFill>
                      <a:schemeClr val="bg1">
                        <a:lumMod val="95000"/>
                      </a:schemeClr>
                    </a:solidFill>
                  </a:tcPr>
                </a:tc>
                <a:extLst>
                  <a:ext uri="{0D108BD9-81ED-4DB2-BD59-A6C34878D82A}">
                    <a16:rowId xmlns:a16="http://schemas.microsoft.com/office/drawing/2014/main" val="10002"/>
                  </a:ext>
                </a:extLst>
              </a:tr>
              <a:tr h="26335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AEMPA0D</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3 year (50-199)</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buNone/>
                      </a:pPr>
                      <a:r>
                        <a:rPr lang="en-US" sz="1000">
                          <a:solidFill>
                            <a:srgbClr val="38256E"/>
                          </a:solidFill>
                          <a:effectLst/>
                          <a:latin typeface="Calibri"/>
                        </a:rPr>
                        <a:t>$302.16</a:t>
                      </a:r>
                      <a:endParaRPr sz="1000">
                        <a:solidFill>
                          <a:srgbClr val="38256E"/>
                        </a:solidFill>
                        <a:latin typeface="Calibri"/>
                        <a:sym typeface="Calibri"/>
                      </a:endParaRPr>
                    </a:p>
                  </a:txBody>
                  <a:tcPr anchor="ctr">
                    <a:lnR>
                      <a:noFill/>
                    </a:lnR>
                    <a:lnT>
                      <a:noFill/>
                    </a:lnT>
                    <a:lnB>
                      <a:noFill/>
                    </a:lnB>
                    <a:noFill/>
                  </a:tcPr>
                </a:tc>
                <a:extLst>
                  <a:ext uri="{0D108BD9-81ED-4DB2-BD59-A6C34878D82A}">
                    <a16:rowId xmlns:a16="http://schemas.microsoft.com/office/drawing/2014/main" val="10003"/>
                  </a:ext>
                </a:extLst>
              </a:tr>
              <a:tr h="25430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AEMPA0E</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4 year (50-199)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buNone/>
                      </a:pPr>
                      <a:r>
                        <a:rPr lang="en-US" sz="1000">
                          <a:solidFill>
                            <a:srgbClr val="38256E"/>
                          </a:solidFill>
                          <a:effectLst/>
                          <a:latin typeface="Calibri"/>
                        </a:rPr>
                        <a:t>$380.49</a:t>
                      </a:r>
                      <a:endParaRPr sz="1000">
                        <a:solidFill>
                          <a:srgbClr val="38256E"/>
                        </a:solidFill>
                        <a:latin typeface="Calibri"/>
                        <a:sym typeface="Calibri"/>
                      </a:endParaRPr>
                    </a:p>
                  </a:txBody>
                  <a:tcPr anchor="ctr">
                    <a:lnR>
                      <a:noFill/>
                    </a:lnR>
                    <a:lnT>
                      <a:noFill/>
                    </a:lnT>
                    <a:lnB>
                      <a:noFill/>
                    </a:lnB>
                    <a:solidFill>
                      <a:schemeClr val="bg1">
                        <a:lumMod val="95000"/>
                      </a:schemeClr>
                    </a:solidFill>
                  </a:tcPr>
                </a:tc>
                <a:extLst>
                  <a:ext uri="{0D108BD9-81ED-4DB2-BD59-A6C34878D82A}">
                    <a16:rowId xmlns:a16="http://schemas.microsoft.com/office/drawing/2014/main" val="10004"/>
                  </a:ext>
                </a:extLst>
              </a:tr>
              <a:tr h="25430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AEMPA0F</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a:t>
                      </a:r>
                      <a:r>
                        <a:rPr lang="en-US" sz="1000">
                          <a:solidFill>
                            <a:srgbClr val="351C75"/>
                          </a:solidFill>
                          <a:latin typeface="Calibri"/>
                          <a:ea typeface="Calibri"/>
                          <a:cs typeface="Calibri"/>
                          <a:sym typeface="Calibri"/>
                        </a:rPr>
                        <a:t> 5 year (50-199)</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buNone/>
                      </a:pPr>
                      <a:r>
                        <a:rPr lang="en-US" sz="1000">
                          <a:solidFill>
                            <a:srgbClr val="38256E"/>
                          </a:solidFill>
                          <a:effectLst/>
                          <a:latin typeface="Calibri"/>
                        </a:rPr>
                        <a:t>$447.64</a:t>
                      </a:r>
                      <a:endParaRPr sz="1000">
                        <a:solidFill>
                          <a:srgbClr val="38256E"/>
                        </a:solidFill>
                        <a:latin typeface="Calibri"/>
                        <a:sym typeface="Calibri"/>
                      </a:endParaRPr>
                    </a:p>
                  </a:txBody>
                  <a:tcPr anchor="ctr">
                    <a:lnR>
                      <a:noFill/>
                    </a:lnR>
                    <a:lnT>
                      <a:noFill/>
                    </a:lnT>
                    <a:lnB>
                      <a:noFill/>
                    </a:lnB>
                    <a:noFill/>
                  </a:tcPr>
                </a:tc>
                <a:extLst>
                  <a:ext uri="{0D108BD9-81ED-4DB2-BD59-A6C34878D82A}">
                    <a16:rowId xmlns:a16="http://schemas.microsoft.com/office/drawing/2014/main" val="10005"/>
                  </a:ext>
                </a:extLst>
              </a:tr>
              <a:tr h="24375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AEMPA0G</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1 year (200+)</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buNone/>
                      </a:pPr>
                      <a:r>
                        <a:rPr lang="en-US" sz="1000">
                          <a:solidFill>
                            <a:srgbClr val="38256E"/>
                          </a:solidFill>
                          <a:effectLst/>
                          <a:latin typeface="Calibri"/>
                        </a:rPr>
                        <a:t>$106.31</a:t>
                      </a:r>
                      <a:endParaRPr sz="1000">
                        <a:solidFill>
                          <a:srgbClr val="38256E"/>
                        </a:solidFill>
                        <a:latin typeface="Calibri"/>
                        <a:sym typeface="Calibri"/>
                      </a:endParaRPr>
                    </a:p>
                  </a:txBody>
                  <a:tcPr anchor="ctr">
                    <a:lnR>
                      <a:noFill/>
                    </a:lnR>
                    <a:lnT>
                      <a:noFill/>
                    </a:lnT>
                    <a:lnB>
                      <a:noFill/>
                    </a:lnB>
                    <a:solidFill>
                      <a:schemeClr val="bg1">
                        <a:lumMod val="95000"/>
                      </a:schemeClr>
                    </a:solidFill>
                  </a:tcPr>
                </a:tc>
                <a:extLst>
                  <a:ext uri="{0D108BD9-81ED-4DB2-BD59-A6C34878D82A}">
                    <a16:rowId xmlns:a16="http://schemas.microsoft.com/office/drawing/2014/main" val="10006"/>
                  </a:ext>
                </a:extLst>
              </a:tr>
              <a:tr h="33525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AEMPA0H</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(200+)</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buNone/>
                      </a:pPr>
                      <a:r>
                        <a:rPr lang="en-US" sz="1000">
                          <a:solidFill>
                            <a:srgbClr val="38256E"/>
                          </a:solidFill>
                          <a:effectLst/>
                          <a:latin typeface="Calibri"/>
                        </a:rPr>
                        <a:t>$202.00</a:t>
                      </a:r>
                      <a:endParaRPr sz="1000">
                        <a:solidFill>
                          <a:srgbClr val="38256E"/>
                        </a:solidFill>
                        <a:latin typeface="Calibri"/>
                        <a:sym typeface="Calibri"/>
                      </a:endParaRPr>
                    </a:p>
                  </a:txBody>
                  <a:tcPr anchor="ctr">
                    <a:lnR>
                      <a:noFill/>
                    </a:lnR>
                    <a:lnT>
                      <a:noFill/>
                    </a:lnT>
                    <a:lnB>
                      <a:noFill/>
                    </a:lnB>
                    <a:noFill/>
                  </a:tcPr>
                </a:tc>
                <a:extLst>
                  <a:ext uri="{0D108BD9-81ED-4DB2-BD59-A6C34878D82A}">
                    <a16:rowId xmlns:a16="http://schemas.microsoft.com/office/drawing/2014/main" val="10007"/>
                  </a:ext>
                </a:extLst>
              </a:tr>
              <a:tr h="33525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AEMPA0J</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3 year (200+)</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buNone/>
                      </a:pPr>
                      <a:r>
                        <a:rPr lang="en-US" sz="1000">
                          <a:solidFill>
                            <a:srgbClr val="38256E"/>
                          </a:solidFill>
                          <a:effectLst/>
                          <a:latin typeface="Calibri"/>
                        </a:rPr>
                        <a:t>$287.05</a:t>
                      </a:r>
                      <a:endParaRPr sz="1000">
                        <a:solidFill>
                          <a:srgbClr val="38256E"/>
                        </a:solidFill>
                        <a:latin typeface="Calibri"/>
                        <a:sym typeface="Calibri"/>
                      </a:endParaRPr>
                    </a:p>
                  </a:txBody>
                  <a:tcPr anchor="ctr">
                    <a:lnR>
                      <a:noFill/>
                    </a:lnR>
                    <a:lnT>
                      <a:noFill/>
                    </a:lnT>
                    <a:lnB>
                      <a:noFill/>
                    </a:lnB>
                    <a:solidFill>
                      <a:schemeClr val="bg1">
                        <a:lumMod val="95000"/>
                      </a:schemeClr>
                    </a:solidFill>
                  </a:tcPr>
                </a:tc>
                <a:extLst>
                  <a:ext uri="{0D108BD9-81ED-4DB2-BD59-A6C34878D82A}">
                    <a16:rowId xmlns:a16="http://schemas.microsoft.com/office/drawing/2014/main" val="10008"/>
                  </a:ext>
                </a:extLst>
              </a:tr>
              <a:tr h="335250">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AEMPA0K</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4 year (200+)</a:t>
                      </a:r>
                      <a:endParaRPr sz="1000">
                        <a:solidFill>
                          <a:srgbClr val="351C75"/>
                        </a:solidFill>
                        <a:latin typeface="Calibri"/>
                        <a:ea typeface="Calibri"/>
                        <a:cs typeface="Calibri"/>
                        <a:sym typeface="Calibri"/>
                      </a:endParaRPr>
                    </a:p>
                  </a:txBody>
                  <a:tcPr marL="91425" marR="91425" marT="91425" marB="91425">
                    <a:solidFill>
                      <a:srgbClr val="FFFFFF"/>
                    </a:solidFill>
                  </a:tcPr>
                </a:tc>
                <a:tc>
                  <a:txBody>
                    <a:bodyPr/>
                    <a:lstStyle/>
                    <a:p>
                      <a:pPr lvl="0">
                        <a:buNone/>
                      </a:pPr>
                      <a:r>
                        <a:rPr lang="en-US" sz="1000">
                          <a:solidFill>
                            <a:srgbClr val="38256E"/>
                          </a:solidFill>
                          <a:effectLst/>
                          <a:latin typeface="Calibri"/>
                        </a:rPr>
                        <a:t>$361.47</a:t>
                      </a:r>
                      <a:endParaRPr sz="1000">
                        <a:solidFill>
                          <a:srgbClr val="38256E"/>
                        </a:solidFill>
                        <a:latin typeface="Calibri"/>
                        <a:sym typeface="Calibri"/>
                      </a:endParaRPr>
                    </a:p>
                  </a:txBody>
                  <a:tcPr anchor="ctr">
                    <a:lnR>
                      <a:noFill/>
                    </a:lnR>
                    <a:lnT>
                      <a:noFill/>
                    </a:lnT>
                    <a:lnB>
                      <a:noFill/>
                    </a:lnB>
                    <a:noFill/>
                  </a:tcPr>
                </a:tc>
                <a:extLst>
                  <a:ext uri="{0D108BD9-81ED-4DB2-BD59-A6C34878D82A}">
                    <a16:rowId xmlns:a16="http://schemas.microsoft.com/office/drawing/2014/main" val="10009"/>
                  </a:ext>
                </a:extLst>
              </a:tr>
              <a:tr h="320025">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AEMPA0M</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None/>
                      </a:pPr>
                      <a:r>
                        <a:rPr lang="en-US" sz="1000" b="1">
                          <a:solidFill>
                            <a:srgbClr val="351C75"/>
                          </a:solidFill>
                          <a:latin typeface="Calibri"/>
                          <a:ea typeface="Calibri"/>
                          <a:cs typeface="Calibri"/>
                          <a:sym typeface="Calibri"/>
                        </a:rPr>
                        <a:t>Device License,</a:t>
                      </a:r>
                      <a:r>
                        <a:rPr lang="en-US" sz="1000">
                          <a:solidFill>
                            <a:srgbClr val="351C75"/>
                          </a:solidFill>
                          <a:latin typeface="Calibri"/>
                          <a:ea typeface="Calibri"/>
                          <a:cs typeface="Calibri"/>
                          <a:sym typeface="Calibri"/>
                        </a:rPr>
                        <a:t> 5 year (200+)</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lvl="0">
                        <a:buNone/>
                      </a:pPr>
                      <a:r>
                        <a:rPr lang="en-US" sz="1000">
                          <a:solidFill>
                            <a:srgbClr val="38256E"/>
                          </a:solidFill>
                          <a:effectLst/>
                          <a:latin typeface="Calibri"/>
                        </a:rPr>
                        <a:t>$425.26</a:t>
                      </a:r>
                      <a:endParaRPr sz="1000">
                        <a:solidFill>
                          <a:srgbClr val="38256E"/>
                        </a:solidFill>
                        <a:latin typeface="Calibri"/>
                        <a:sym typeface="Calibri"/>
                      </a:endParaRPr>
                    </a:p>
                  </a:txBody>
                  <a:tcPr anchor="ctr">
                    <a:lnR>
                      <a:noFill/>
                    </a:lnR>
                    <a:lnT>
                      <a:noFill/>
                    </a:lnT>
                    <a:lnB>
                      <a:noFill/>
                    </a:lnB>
                    <a:solidFill>
                      <a:schemeClr val="bg1">
                        <a:lumMod val="95000"/>
                      </a:schemeClr>
                    </a:solidFill>
                  </a:tcPr>
                </a:tc>
                <a:extLst>
                  <a:ext uri="{0D108BD9-81ED-4DB2-BD59-A6C34878D82A}">
                    <a16:rowId xmlns:a16="http://schemas.microsoft.com/office/drawing/2014/main" val="10010"/>
                  </a:ext>
                </a:extLst>
              </a:tr>
            </a:tbl>
          </a:graphicData>
        </a:graphic>
      </p:graphicFrame>
      <p:sp>
        <p:nvSpPr>
          <p:cNvPr id="106" name="Google Shape;106;p11"/>
          <p:cNvSpPr/>
          <p:nvPr/>
        </p:nvSpPr>
        <p:spPr>
          <a:xfrm rot="10800000">
            <a:off x="1687375" y="5079550"/>
            <a:ext cx="4505400" cy="657300"/>
          </a:xfrm>
          <a:prstGeom prst="wedgeRectCallout">
            <a:avLst>
              <a:gd name="adj1" fmla="val -20833"/>
              <a:gd name="adj2" fmla="val 62500"/>
            </a:avLst>
          </a:prstGeom>
          <a:solidFill>
            <a:srgbClr val="B4A7D6"/>
          </a:solidFill>
          <a:ln w="9525" cap="flat" cmpd="sng">
            <a:solidFill>
              <a:srgbClr val="B4A7D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1"/>
          <p:cNvSpPr txBox="1"/>
          <p:nvPr/>
        </p:nvSpPr>
        <p:spPr>
          <a:xfrm>
            <a:off x="1801750" y="5035425"/>
            <a:ext cx="437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200" b="1">
                <a:solidFill>
                  <a:srgbClr val="FFFFFF"/>
                </a:solidFill>
                <a:latin typeface="Calibri"/>
                <a:ea typeface="Calibri"/>
                <a:cs typeface="Calibri"/>
                <a:sym typeface="Calibri"/>
              </a:rPr>
              <a:t>The Device License Tier is based on the number of unique capture sources that will be enabled in Dispatcher Stratus. Capture sources include Konica Minolta MFPs, Dropbox In folders, etc.</a:t>
            </a:r>
            <a:endParaRPr sz="1200" b="1">
              <a:solidFill>
                <a:schemeClr val="lt1"/>
              </a:solidFill>
              <a:latin typeface="Calibri"/>
              <a:ea typeface="Calibri"/>
              <a:cs typeface="Calibri"/>
              <a:sym typeface="Calibri"/>
            </a:endParaRPr>
          </a:p>
        </p:txBody>
      </p:sp>
      <p:graphicFrame>
        <p:nvGraphicFramePr>
          <p:cNvPr id="108" name="Google Shape;108;p11"/>
          <p:cNvGraphicFramePr/>
          <p:nvPr>
            <p:extLst>
              <p:ext uri="{D42A27DB-BD31-4B8C-83A1-F6EECF244321}">
                <p14:modId xmlns:p14="http://schemas.microsoft.com/office/powerpoint/2010/main" val="1937317841"/>
              </p:ext>
            </p:extLst>
          </p:nvPr>
        </p:nvGraphicFramePr>
        <p:xfrm>
          <a:off x="7774850" y="1093015"/>
          <a:ext cx="3336625" cy="1798200"/>
        </p:xfrm>
        <a:graphic>
          <a:graphicData uri="http://schemas.openxmlformats.org/drawingml/2006/table">
            <a:tbl>
              <a:tblPr>
                <a:noFill/>
                <a:tableStyleId>{A300FE13-4529-4BDE-A557-FEC86FE4ADAF}</a:tableStyleId>
              </a:tblPr>
              <a:tblGrid>
                <a:gridCol w="879475">
                  <a:extLst>
                    <a:ext uri="{9D8B030D-6E8A-4147-A177-3AD203B41FA5}">
                      <a16:colId xmlns:a16="http://schemas.microsoft.com/office/drawing/2014/main" val="20000"/>
                    </a:ext>
                  </a:extLst>
                </a:gridCol>
                <a:gridCol w="1686000">
                  <a:extLst>
                    <a:ext uri="{9D8B030D-6E8A-4147-A177-3AD203B41FA5}">
                      <a16:colId xmlns:a16="http://schemas.microsoft.com/office/drawing/2014/main" val="20001"/>
                    </a:ext>
                  </a:extLst>
                </a:gridCol>
                <a:gridCol w="771150">
                  <a:extLst>
                    <a:ext uri="{9D8B030D-6E8A-4147-A177-3AD203B41FA5}">
                      <a16:colId xmlns:a16="http://schemas.microsoft.com/office/drawing/2014/main" val="20002"/>
                    </a:ext>
                  </a:extLst>
                </a:gridCol>
              </a:tblGrid>
              <a:tr h="249525">
                <a:tc gridSpan="3">
                  <a:txBody>
                    <a:bodyPr/>
                    <a:lstStyle/>
                    <a:p>
                      <a:pPr marL="0" lvl="0" indent="0" algn="ctr" rtl="0">
                        <a:spcBef>
                          <a:spcPts val="0"/>
                        </a:spcBef>
                        <a:spcAft>
                          <a:spcPts val="0"/>
                        </a:spcAft>
                        <a:buNone/>
                      </a:pPr>
                      <a:r>
                        <a:rPr lang="en-US" sz="1000" b="1">
                          <a:solidFill>
                            <a:schemeClr val="lt1"/>
                          </a:solidFill>
                          <a:latin typeface="Calibri"/>
                          <a:ea typeface="Calibri"/>
                          <a:cs typeface="Calibri"/>
                          <a:sym typeface="Calibri"/>
                        </a:rPr>
                        <a:t>Installation Fees and Pro Services</a:t>
                      </a:r>
                      <a:endParaRPr sz="1000">
                        <a:solidFill>
                          <a:schemeClr val="lt1"/>
                        </a:solidFill>
                        <a:latin typeface="Calibri"/>
                        <a:ea typeface="Calibri"/>
                        <a:cs typeface="Calibri"/>
                        <a:sym typeface="Calibri"/>
                      </a:endParaRPr>
                    </a:p>
                  </a:txBody>
                  <a:tcPr marL="91425" marR="91425" marT="91425" marB="91425">
                    <a:solidFill>
                      <a:srgbClr val="20124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400">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7640005345</a:t>
                      </a:r>
                      <a:endParaRPr>
                        <a:solidFill>
                          <a:srgbClr val="351C75"/>
                        </a:solidFill>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SEC Consultation </a:t>
                      </a:r>
                      <a:endParaRPr sz="1000" dirty="0">
                        <a:solidFill>
                          <a:srgbClr val="351C75"/>
                        </a:solidFill>
                        <a:latin typeface="Calibri"/>
                        <a:ea typeface="Calibri"/>
                        <a:cs typeface="Calibri"/>
                        <a:sym typeface="Calibri"/>
                      </a:endParaRPr>
                    </a:p>
                    <a:p>
                      <a:pPr marL="0" lvl="0" indent="0" algn="ctr" rtl="0">
                        <a:spcBef>
                          <a:spcPts val="0"/>
                        </a:spcBef>
                        <a:spcAft>
                          <a:spcPts val="0"/>
                        </a:spcAft>
                        <a:buNone/>
                      </a:pPr>
                      <a:r>
                        <a:rPr lang="en-US" sz="1000">
                          <a:solidFill>
                            <a:srgbClr val="351C75"/>
                          </a:solidFill>
                          <a:latin typeface="Calibri"/>
                          <a:ea typeface="Calibri"/>
                          <a:cs typeface="Calibri"/>
                          <a:sym typeface="Calibri"/>
                        </a:rPr>
                        <a:t>Services for DP</a:t>
                      </a:r>
                      <a:endParaRPr sz="1000" dirty="0">
                        <a:solidFill>
                          <a:srgbClr val="351C75"/>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$200.00</a:t>
                      </a:r>
                      <a:endParaRPr sz="1000" dirty="0">
                        <a:solidFill>
                          <a:srgbClr val="351C75"/>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1"/>
                  </a:ext>
                </a:extLst>
              </a:tr>
              <a:tr h="272400">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7640005346</a:t>
                      </a:r>
                      <a:endParaRPr sz="1000" dirty="0">
                        <a:solidFill>
                          <a:srgbClr val="351C75"/>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SEC DEVELOPMENT SERVICES FOR DP</a:t>
                      </a:r>
                      <a:endParaRPr sz="1000" dirty="0">
                        <a:solidFill>
                          <a:srgbClr val="351C75"/>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$350.00</a:t>
                      </a:r>
                      <a:endParaRPr sz="1000" dirty="0">
                        <a:solidFill>
                          <a:srgbClr val="351C75"/>
                        </a:solidFill>
                        <a:latin typeface="Calibri"/>
                        <a:ea typeface="Calibri"/>
                        <a:cs typeface="Calibri"/>
                        <a:sym typeface="Calibri"/>
                      </a:endParaRPr>
                    </a:p>
                  </a:txBody>
                  <a:tcPr marL="91425" marR="91425" marT="91425" marB="91425" anchor="ctr">
                    <a:solidFill>
                      <a:srgbClr val="F3F3F3"/>
                    </a:solidFill>
                  </a:tcPr>
                </a:tc>
                <a:extLst>
                  <a:ext uri="{0D108BD9-81ED-4DB2-BD59-A6C34878D82A}">
                    <a16:rowId xmlns:a16="http://schemas.microsoft.com/office/drawing/2014/main" val="10002"/>
                  </a:ext>
                </a:extLst>
              </a:tr>
              <a:tr h="272400">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7640015792</a:t>
                      </a:r>
                      <a:endParaRPr sz="1000" dirty="0">
                        <a:solidFill>
                          <a:srgbClr val="351C75"/>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DP REMOTE INSTALLATION </a:t>
                      </a:r>
                      <a:endParaRPr sz="1000" dirty="0">
                        <a:solidFill>
                          <a:srgbClr val="351C75"/>
                        </a:solidFill>
                        <a:latin typeface="Calibri"/>
                        <a:ea typeface="Calibri"/>
                        <a:cs typeface="Calibri"/>
                        <a:sym typeface="Calibri"/>
                      </a:endParaRPr>
                    </a:p>
                    <a:p>
                      <a:pPr marL="0" lvl="0" indent="0" algn="ctr" rtl="0">
                        <a:spcBef>
                          <a:spcPts val="0"/>
                        </a:spcBef>
                        <a:spcAft>
                          <a:spcPts val="0"/>
                        </a:spcAft>
                        <a:buNone/>
                      </a:pPr>
                      <a:r>
                        <a:rPr lang="en-US" sz="1000">
                          <a:solidFill>
                            <a:srgbClr val="351C75"/>
                          </a:solidFill>
                          <a:latin typeface="Calibri"/>
                          <a:ea typeface="Calibri"/>
                          <a:cs typeface="Calibri"/>
                          <a:sym typeface="Calibri"/>
                        </a:rPr>
                        <a:t>SERVICES BY SEC</a:t>
                      </a:r>
                      <a:endParaRPr sz="1000" dirty="0">
                        <a:solidFill>
                          <a:srgbClr val="351C75"/>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en-US" sz="1000">
                          <a:solidFill>
                            <a:srgbClr val="351C75"/>
                          </a:solidFill>
                          <a:latin typeface="Calibri"/>
                          <a:ea typeface="Calibri"/>
                          <a:cs typeface="Calibri"/>
                          <a:sym typeface="Calibri"/>
                        </a:rPr>
                        <a:t>$350.00</a:t>
                      </a:r>
                      <a:endParaRPr sz="1000" dirty="0">
                        <a:solidFill>
                          <a:srgbClr val="351C75"/>
                        </a:solidFill>
                        <a:latin typeface="Calibri"/>
                        <a:ea typeface="Calibri"/>
                        <a:cs typeface="Calibri"/>
                        <a:sym typeface="Calibri"/>
                      </a:endParaRPr>
                    </a:p>
                    <a:p>
                      <a:pPr marL="0" lvl="0" indent="0" algn="l" rtl="0">
                        <a:spcBef>
                          <a:spcPts val="0"/>
                        </a:spcBef>
                        <a:spcAft>
                          <a:spcPts val="0"/>
                        </a:spcAft>
                        <a:buNone/>
                      </a:pPr>
                      <a:endParaRPr sz="1000" dirty="0">
                        <a:solidFill>
                          <a:srgbClr val="351C75"/>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109" name="Google Shape;109;p11"/>
          <p:cNvSpPr/>
          <p:nvPr/>
        </p:nvSpPr>
        <p:spPr>
          <a:xfrm>
            <a:off x="8171671" y="3459765"/>
            <a:ext cx="2733982" cy="1346941"/>
          </a:xfrm>
          <a:prstGeom prst="roundRect">
            <a:avLst/>
          </a:prstGeom>
          <a:solidFill>
            <a:srgbClr val="8E7CC3"/>
          </a:solidFill>
          <a:ln w="9525" cap="flat" cmpd="sng">
            <a:solidFill>
              <a:srgbClr val="8E7CC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 name="Google Shape;110;p11"/>
          <p:cNvSpPr txBox="1"/>
          <p:nvPr/>
        </p:nvSpPr>
        <p:spPr>
          <a:xfrm>
            <a:off x="8367899" y="3587769"/>
            <a:ext cx="2341142" cy="1107766"/>
          </a:xfrm>
          <a:prstGeom prst="round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500" b="1">
                <a:solidFill>
                  <a:srgbClr val="FFFFFF"/>
                </a:solidFill>
                <a:latin typeface="Calibri"/>
                <a:ea typeface="Calibri"/>
                <a:cs typeface="Calibri"/>
                <a:sym typeface="Calibri"/>
              </a:rPr>
              <a:t>UPGRADES </a:t>
            </a:r>
            <a:endParaRPr sz="1500" b="1">
              <a:solidFill>
                <a:srgbClr val="FFFFFF"/>
              </a:solidFill>
              <a:latin typeface="Calibri"/>
              <a:ea typeface="Calibri"/>
              <a:cs typeface="Calibri"/>
              <a:sym typeface="Calibri"/>
            </a:endParaRPr>
          </a:p>
          <a:p>
            <a:pPr algn="ctr">
              <a:buClr>
                <a:schemeClr val="dk1"/>
              </a:buClr>
              <a:buSzPts val="1100"/>
            </a:pPr>
            <a:r>
              <a:rPr lang="en-US" sz="1500" b="1">
                <a:solidFill>
                  <a:srgbClr val="FFFFFF"/>
                </a:solidFill>
                <a:latin typeface="Calibri"/>
                <a:ea typeface="Calibri"/>
                <a:cs typeface="Calibri"/>
                <a:sym typeface="Calibri"/>
              </a:rPr>
              <a:t>AVAILABLE TO ANY DISPATCHER STRATUS TIER!</a:t>
            </a:r>
            <a:endParaRPr sz="1500" b="1">
              <a:solidFill>
                <a:schemeClr val="lt1"/>
              </a:solidFill>
              <a:latin typeface="Calibri"/>
              <a:ea typeface="Calibri"/>
              <a:cs typeface="Calibri"/>
              <a:sym typeface="Calibri"/>
            </a:endParaRPr>
          </a:p>
        </p:txBody>
      </p:sp>
      <p:sp>
        <p:nvSpPr>
          <p:cNvPr id="111" name="Google Shape;111;p11"/>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118DB057-8C8D-58E6-46B6-AB162ECC28A1}"/>
              </a:ext>
            </a:extLst>
          </p:cNvPr>
          <p:cNvGraphicFramePr>
            <a:graphicFrameLocks noGrp="1"/>
          </p:cNvGraphicFramePr>
          <p:nvPr>
            <p:extLst>
              <p:ext uri="{D42A27DB-BD31-4B8C-83A1-F6EECF244321}">
                <p14:modId xmlns:p14="http://schemas.microsoft.com/office/powerpoint/2010/main" val="3056332785"/>
              </p:ext>
            </p:extLst>
          </p:nvPr>
        </p:nvGraphicFramePr>
        <p:xfrm>
          <a:off x="11843006" y="1094494"/>
          <a:ext cx="1028700" cy="3048000"/>
        </p:xfrm>
        <a:graphic>
          <a:graphicData uri="http://schemas.openxmlformats.org/drawingml/2006/table">
            <a:tbl>
              <a:tblPr firstRow="1" bandRow="1">
                <a:tableStyleId>{A300FE13-4529-4BDE-A557-FEC86FE4ADAF}</a:tableStyleId>
              </a:tblPr>
              <a:tblGrid>
                <a:gridCol w="1028700">
                  <a:extLst>
                    <a:ext uri="{9D8B030D-6E8A-4147-A177-3AD203B41FA5}">
                      <a16:colId xmlns:a16="http://schemas.microsoft.com/office/drawing/2014/main" val="3934303246"/>
                    </a:ext>
                  </a:extLst>
                </a:gridCol>
              </a:tblGrid>
              <a:tr h="171450">
                <a:tc>
                  <a:txBody>
                    <a:bodyPr/>
                    <a:lstStyle/>
                    <a:p>
                      <a:pPr>
                        <a:buNone/>
                      </a:pPr>
                      <a:r>
                        <a:rPr lang="en-US">
                          <a:effectLst/>
                        </a:rPr>
                        <a:t>$111.91</a:t>
                      </a:r>
                    </a:p>
                  </a:txBody>
                  <a:tcPr anchor="ctr">
                    <a:lnL>
                      <a:noFill/>
                    </a:lnL>
                    <a:lnR>
                      <a:noFill/>
                    </a:lnR>
                    <a:lnT>
                      <a:noFill/>
                    </a:lnT>
                    <a:lnB>
                      <a:noFill/>
                    </a:lnB>
                  </a:tcPr>
                </a:tc>
                <a:extLst>
                  <a:ext uri="{0D108BD9-81ED-4DB2-BD59-A6C34878D82A}">
                    <a16:rowId xmlns:a16="http://schemas.microsoft.com/office/drawing/2014/main" val="725882212"/>
                  </a:ext>
                </a:extLst>
              </a:tr>
              <a:tr h="171450">
                <a:tc>
                  <a:txBody>
                    <a:bodyPr/>
                    <a:lstStyle/>
                    <a:p>
                      <a:pPr>
                        <a:buNone/>
                      </a:pPr>
                      <a:r>
                        <a:rPr lang="en-US">
                          <a:effectLst/>
                        </a:rPr>
                        <a:t>$212.63</a:t>
                      </a:r>
                    </a:p>
                  </a:txBody>
                  <a:tcPr anchor="ctr">
                    <a:lnL>
                      <a:noFill/>
                    </a:lnL>
                    <a:lnR>
                      <a:noFill/>
                    </a:lnR>
                    <a:lnT>
                      <a:noFill/>
                    </a:lnT>
                    <a:lnB>
                      <a:noFill/>
                    </a:lnB>
                  </a:tcPr>
                </a:tc>
                <a:extLst>
                  <a:ext uri="{0D108BD9-81ED-4DB2-BD59-A6C34878D82A}">
                    <a16:rowId xmlns:a16="http://schemas.microsoft.com/office/drawing/2014/main" val="3041326953"/>
                  </a:ext>
                </a:extLst>
              </a:tr>
              <a:tr h="171450">
                <a:tc>
                  <a:txBody>
                    <a:bodyPr/>
                    <a:lstStyle/>
                    <a:p>
                      <a:pPr>
                        <a:buNone/>
                      </a:pPr>
                      <a:r>
                        <a:rPr lang="en-US">
                          <a:effectLst/>
                        </a:rPr>
                        <a:t>$302.16</a:t>
                      </a:r>
                    </a:p>
                  </a:txBody>
                  <a:tcPr anchor="ctr">
                    <a:lnL>
                      <a:noFill/>
                    </a:lnL>
                    <a:lnR>
                      <a:noFill/>
                    </a:lnR>
                    <a:lnT>
                      <a:noFill/>
                    </a:lnT>
                    <a:lnB>
                      <a:noFill/>
                    </a:lnB>
                  </a:tcPr>
                </a:tc>
                <a:extLst>
                  <a:ext uri="{0D108BD9-81ED-4DB2-BD59-A6C34878D82A}">
                    <a16:rowId xmlns:a16="http://schemas.microsoft.com/office/drawing/2014/main" val="460510460"/>
                  </a:ext>
                </a:extLst>
              </a:tr>
              <a:tr h="171450">
                <a:tc>
                  <a:txBody>
                    <a:bodyPr/>
                    <a:lstStyle/>
                    <a:p>
                      <a:pPr>
                        <a:buNone/>
                      </a:pPr>
                      <a:r>
                        <a:rPr lang="en-US">
                          <a:effectLst/>
                        </a:rPr>
                        <a:t>$380.49</a:t>
                      </a:r>
                    </a:p>
                  </a:txBody>
                  <a:tcPr anchor="ctr">
                    <a:lnL>
                      <a:noFill/>
                    </a:lnL>
                    <a:lnR>
                      <a:noFill/>
                    </a:lnR>
                    <a:lnT>
                      <a:noFill/>
                    </a:lnT>
                    <a:lnB>
                      <a:noFill/>
                    </a:lnB>
                  </a:tcPr>
                </a:tc>
                <a:extLst>
                  <a:ext uri="{0D108BD9-81ED-4DB2-BD59-A6C34878D82A}">
                    <a16:rowId xmlns:a16="http://schemas.microsoft.com/office/drawing/2014/main" val="2320202923"/>
                  </a:ext>
                </a:extLst>
              </a:tr>
              <a:tr h="171450">
                <a:tc>
                  <a:txBody>
                    <a:bodyPr/>
                    <a:lstStyle/>
                    <a:p>
                      <a:pPr>
                        <a:buNone/>
                      </a:pPr>
                      <a:r>
                        <a:rPr lang="en-US">
                          <a:effectLst/>
                        </a:rPr>
                        <a:t>$447.64</a:t>
                      </a:r>
                    </a:p>
                  </a:txBody>
                  <a:tcPr anchor="ctr">
                    <a:lnL>
                      <a:noFill/>
                    </a:lnL>
                    <a:lnR>
                      <a:noFill/>
                    </a:lnR>
                    <a:lnT>
                      <a:noFill/>
                    </a:lnT>
                    <a:lnB>
                      <a:noFill/>
                    </a:lnB>
                  </a:tcPr>
                </a:tc>
                <a:extLst>
                  <a:ext uri="{0D108BD9-81ED-4DB2-BD59-A6C34878D82A}">
                    <a16:rowId xmlns:a16="http://schemas.microsoft.com/office/drawing/2014/main" val="4131541930"/>
                  </a:ext>
                </a:extLst>
              </a:tr>
              <a:tr h="171450">
                <a:tc>
                  <a:txBody>
                    <a:bodyPr/>
                    <a:lstStyle/>
                    <a:p>
                      <a:pPr>
                        <a:buNone/>
                      </a:pPr>
                      <a:r>
                        <a:rPr lang="en-US">
                          <a:effectLst/>
                        </a:rPr>
                        <a:t>$106.31</a:t>
                      </a:r>
                    </a:p>
                  </a:txBody>
                  <a:tcPr anchor="ctr">
                    <a:lnL>
                      <a:noFill/>
                    </a:lnL>
                    <a:lnR>
                      <a:noFill/>
                    </a:lnR>
                    <a:lnT>
                      <a:noFill/>
                    </a:lnT>
                    <a:lnB>
                      <a:noFill/>
                    </a:lnB>
                  </a:tcPr>
                </a:tc>
                <a:extLst>
                  <a:ext uri="{0D108BD9-81ED-4DB2-BD59-A6C34878D82A}">
                    <a16:rowId xmlns:a16="http://schemas.microsoft.com/office/drawing/2014/main" val="1967659095"/>
                  </a:ext>
                </a:extLst>
              </a:tr>
              <a:tr h="171450">
                <a:tc>
                  <a:txBody>
                    <a:bodyPr/>
                    <a:lstStyle/>
                    <a:p>
                      <a:pPr>
                        <a:buNone/>
                      </a:pPr>
                      <a:r>
                        <a:rPr lang="en-US">
                          <a:effectLst/>
                        </a:rPr>
                        <a:t>$202.00</a:t>
                      </a:r>
                    </a:p>
                  </a:txBody>
                  <a:tcPr anchor="ctr">
                    <a:lnL>
                      <a:noFill/>
                    </a:lnL>
                    <a:lnR>
                      <a:noFill/>
                    </a:lnR>
                    <a:lnT>
                      <a:noFill/>
                    </a:lnT>
                    <a:lnB>
                      <a:noFill/>
                    </a:lnB>
                  </a:tcPr>
                </a:tc>
                <a:extLst>
                  <a:ext uri="{0D108BD9-81ED-4DB2-BD59-A6C34878D82A}">
                    <a16:rowId xmlns:a16="http://schemas.microsoft.com/office/drawing/2014/main" val="1402254387"/>
                  </a:ext>
                </a:extLst>
              </a:tr>
              <a:tr h="171450">
                <a:tc>
                  <a:txBody>
                    <a:bodyPr/>
                    <a:lstStyle/>
                    <a:p>
                      <a:pPr>
                        <a:buNone/>
                      </a:pPr>
                      <a:r>
                        <a:rPr lang="en-US">
                          <a:effectLst/>
                        </a:rPr>
                        <a:t>$287.05</a:t>
                      </a:r>
                    </a:p>
                  </a:txBody>
                  <a:tcPr anchor="ctr">
                    <a:lnL>
                      <a:noFill/>
                    </a:lnL>
                    <a:lnR>
                      <a:noFill/>
                    </a:lnR>
                    <a:lnT>
                      <a:noFill/>
                    </a:lnT>
                    <a:lnB>
                      <a:noFill/>
                    </a:lnB>
                  </a:tcPr>
                </a:tc>
                <a:extLst>
                  <a:ext uri="{0D108BD9-81ED-4DB2-BD59-A6C34878D82A}">
                    <a16:rowId xmlns:a16="http://schemas.microsoft.com/office/drawing/2014/main" val="2061649887"/>
                  </a:ext>
                </a:extLst>
              </a:tr>
              <a:tr h="171450">
                <a:tc>
                  <a:txBody>
                    <a:bodyPr/>
                    <a:lstStyle/>
                    <a:p>
                      <a:pPr>
                        <a:buNone/>
                      </a:pPr>
                      <a:r>
                        <a:rPr lang="en-US">
                          <a:effectLst/>
                        </a:rPr>
                        <a:t>$361.47</a:t>
                      </a:r>
                    </a:p>
                  </a:txBody>
                  <a:tcPr anchor="ctr">
                    <a:lnL>
                      <a:noFill/>
                    </a:lnL>
                    <a:lnR>
                      <a:noFill/>
                    </a:lnR>
                    <a:lnT>
                      <a:noFill/>
                    </a:lnT>
                    <a:lnB>
                      <a:noFill/>
                    </a:lnB>
                  </a:tcPr>
                </a:tc>
                <a:extLst>
                  <a:ext uri="{0D108BD9-81ED-4DB2-BD59-A6C34878D82A}">
                    <a16:rowId xmlns:a16="http://schemas.microsoft.com/office/drawing/2014/main" val="1658979806"/>
                  </a:ext>
                </a:extLst>
              </a:tr>
              <a:tr h="161925">
                <a:tc>
                  <a:txBody>
                    <a:bodyPr/>
                    <a:lstStyle/>
                    <a:p>
                      <a:pPr>
                        <a:buNone/>
                      </a:pPr>
                      <a:r>
                        <a:rPr lang="en-US">
                          <a:effectLst/>
                        </a:rPr>
                        <a:t>$425.26</a:t>
                      </a:r>
                    </a:p>
                  </a:txBody>
                  <a:tcPr anchor="ctr">
                    <a:lnL>
                      <a:noFill/>
                    </a:lnL>
                    <a:lnR>
                      <a:noFill/>
                    </a:lnR>
                    <a:lnT>
                      <a:noFill/>
                    </a:lnT>
                    <a:lnB>
                      <a:noFill/>
                    </a:lnB>
                  </a:tcPr>
                </a:tc>
                <a:extLst>
                  <a:ext uri="{0D108BD9-81ED-4DB2-BD59-A6C34878D82A}">
                    <a16:rowId xmlns:a16="http://schemas.microsoft.com/office/drawing/2014/main" val="34518555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17</a:t>
            </a:fld>
            <a:endParaRPr/>
          </a:p>
        </p:txBody>
      </p:sp>
      <p:sp>
        <p:nvSpPr>
          <p:cNvPr id="147" name="Google Shape;147;p15"/>
          <p:cNvSpPr txBox="1"/>
          <p:nvPr/>
        </p:nvSpPr>
        <p:spPr>
          <a:xfrm>
            <a:off x="2288950" y="0"/>
            <a:ext cx="5220000" cy="924600"/>
          </a:xfrm>
          <a:prstGeom prst="rect">
            <a:avLst/>
          </a:prstGeom>
          <a:noFill/>
          <a:ln>
            <a:noFill/>
          </a:ln>
        </p:spPr>
        <p:txBody>
          <a:bodyPr spcFirstLastPara="1" wrap="square" lIns="0" tIns="9425" rIns="0" bIns="0" anchor="ctr" anchorCtr="0">
            <a:noAutofit/>
          </a:bodyPr>
          <a:lstStyle/>
          <a:p>
            <a:pPr marL="0" lvl="0" indent="0" algn="l" rtl="0">
              <a:lnSpc>
                <a:spcPct val="90000"/>
              </a:lnSpc>
              <a:spcBef>
                <a:spcPts val="0"/>
              </a:spcBef>
              <a:spcAft>
                <a:spcPts val="0"/>
              </a:spcAft>
              <a:buClr>
                <a:schemeClr val="dk1"/>
              </a:buClr>
              <a:buSzPts val="2200"/>
              <a:buFont typeface="Arial"/>
              <a:buNone/>
            </a:pPr>
            <a:r>
              <a:rPr lang="en-US" sz="2500" b="1">
                <a:solidFill>
                  <a:srgbClr val="38256E"/>
                </a:solidFill>
                <a:latin typeface="Calibri"/>
                <a:ea typeface="Calibri"/>
                <a:cs typeface="Calibri"/>
                <a:sym typeface="Calibri"/>
              </a:rPr>
              <a:t>DEVICE LICENSES</a:t>
            </a:r>
            <a:r>
              <a:rPr lang="en-US" sz="2500" i="1">
                <a:solidFill>
                  <a:srgbClr val="9E9E9E"/>
                </a:solidFill>
                <a:latin typeface="Calibri"/>
                <a:ea typeface="Calibri"/>
                <a:cs typeface="Calibri"/>
                <a:sym typeface="Calibri"/>
              </a:rPr>
              <a:t> - STARTER</a:t>
            </a:r>
            <a:endParaRPr sz="2500">
              <a:solidFill>
                <a:srgbClr val="38256E"/>
              </a:solidFill>
              <a:latin typeface="Calibri"/>
              <a:ea typeface="Calibri"/>
              <a:cs typeface="Calibri"/>
              <a:sym typeface="Calibri"/>
            </a:endParaRPr>
          </a:p>
        </p:txBody>
      </p:sp>
      <p:pic>
        <p:nvPicPr>
          <p:cNvPr id="148" name="Google Shape;148;p15"/>
          <p:cNvPicPr preferRelativeResize="0"/>
          <p:nvPr/>
        </p:nvPicPr>
        <p:blipFill>
          <a:blip r:embed="rId3">
            <a:alphaModFix/>
          </a:blip>
          <a:stretch>
            <a:fillRect/>
          </a:stretch>
        </p:blipFill>
        <p:spPr>
          <a:xfrm>
            <a:off x="146275" y="241325"/>
            <a:ext cx="1836076" cy="441950"/>
          </a:xfrm>
          <a:prstGeom prst="rect">
            <a:avLst/>
          </a:prstGeom>
          <a:noFill/>
          <a:ln>
            <a:noFill/>
          </a:ln>
        </p:spPr>
      </p:pic>
      <p:graphicFrame>
        <p:nvGraphicFramePr>
          <p:cNvPr id="149" name="Google Shape;149;p15"/>
          <p:cNvGraphicFramePr/>
          <p:nvPr>
            <p:extLst>
              <p:ext uri="{D42A27DB-BD31-4B8C-83A1-F6EECF244321}">
                <p14:modId xmlns:p14="http://schemas.microsoft.com/office/powerpoint/2010/main" val="3968678937"/>
              </p:ext>
            </p:extLst>
          </p:nvPr>
        </p:nvGraphicFramePr>
        <p:xfrm>
          <a:off x="4117250" y="1169215"/>
          <a:ext cx="3391625" cy="4040300"/>
        </p:xfrm>
        <a:graphic>
          <a:graphicData uri="http://schemas.openxmlformats.org/drawingml/2006/table">
            <a:tbl>
              <a:tblPr>
                <a:noFill/>
                <a:tableStyleId>{A300FE13-4529-4BDE-A557-FEC86FE4ADAF}</a:tableStyleId>
              </a:tblPr>
              <a:tblGrid>
                <a:gridCol w="774700">
                  <a:extLst>
                    <a:ext uri="{9D8B030D-6E8A-4147-A177-3AD203B41FA5}">
                      <a16:colId xmlns:a16="http://schemas.microsoft.com/office/drawing/2014/main" val="20000"/>
                    </a:ext>
                  </a:extLst>
                </a:gridCol>
                <a:gridCol w="1886025">
                  <a:extLst>
                    <a:ext uri="{9D8B030D-6E8A-4147-A177-3AD203B41FA5}">
                      <a16:colId xmlns:a16="http://schemas.microsoft.com/office/drawing/2014/main" val="20001"/>
                    </a:ext>
                  </a:extLst>
                </a:gridCol>
                <a:gridCol w="7309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a:solidFill>
                        <a:schemeClr val="bg1"/>
                      </a:solidFill>
                    </a:lnB>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AEYAA1D</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1 year (50-199)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217.63</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AEYAA1E</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2 year (50-199)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413.49</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AEYAA1F</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3 year (50-199)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587.60</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AEYAA1G</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4 year (50-199)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739.94</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AEYAA1H</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a:t>
                      </a:r>
                      <a:r>
                        <a:rPr lang="en-US" sz="1000">
                          <a:solidFill>
                            <a:srgbClr val="38256E"/>
                          </a:solidFill>
                          <a:latin typeface="Calibri"/>
                          <a:ea typeface="Calibri"/>
                          <a:cs typeface="Calibri"/>
                          <a:sym typeface="Calibri"/>
                        </a:rPr>
                        <a:t> 5 year (50-199)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870.52</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AEYAA1J</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1 year (200+)</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206.75</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AEYAA1K</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2 year (200+)</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392.82</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AEYAA1M</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3 year (200+)</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558.22</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AEYAA1N</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4 year (200+)</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702.94</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AEYAA1P</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a:t>
                      </a:r>
                      <a:r>
                        <a:rPr lang="en-US" sz="1000">
                          <a:solidFill>
                            <a:srgbClr val="38256E"/>
                          </a:solidFill>
                          <a:latin typeface="Calibri"/>
                          <a:ea typeface="Calibri"/>
                          <a:cs typeface="Calibri"/>
                          <a:sym typeface="Calibri"/>
                        </a:rPr>
                        <a:t> 5 year (200+)</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Aptos Narrow"/>
                          <a:sym typeface="Calibri"/>
                        </a:rPr>
                        <a:t>$</a:t>
                      </a:r>
                      <a:r>
                        <a:rPr lang="en-US" sz="1000">
                          <a:solidFill>
                            <a:srgbClr val="38256E"/>
                          </a:solidFill>
                          <a:effectLst/>
                          <a:latin typeface="Aptos Narrow"/>
                        </a:rPr>
                        <a:t>826.99</a:t>
                      </a:r>
                      <a:endParaRPr sz="1000">
                        <a:solidFill>
                          <a:srgbClr val="38256E"/>
                        </a:solidFill>
                        <a:latin typeface="Calibri"/>
                        <a:ea typeface="Calibri"/>
                        <a:cs typeface="Calibri"/>
                        <a:sym typeface="Calibri"/>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50" name="Google Shape;150;p15"/>
          <p:cNvGraphicFramePr/>
          <p:nvPr>
            <p:extLst>
              <p:ext uri="{D42A27DB-BD31-4B8C-83A1-F6EECF244321}">
                <p14:modId xmlns:p14="http://schemas.microsoft.com/office/powerpoint/2010/main" val="4010159146"/>
              </p:ext>
            </p:extLst>
          </p:nvPr>
        </p:nvGraphicFramePr>
        <p:xfrm>
          <a:off x="535850" y="1169215"/>
          <a:ext cx="3289000" cy="4040300"/>
        </p:xfrm>
        <a:graphic>
          <a:graphicData uri="http://schemas.openxmlformats.org/drawingml/2006/table">
            <a:tbl>
              <a:tblPr>
                <a:noFill/>
                <a:tableStyleId>{A300FE13-4529-4BDE-A557-FEC86FE4ADAF}</a:tableStyleId>
              </a:tblPr>
              <a:tblGrid>
                <a:gridCol w="803275">
                  <a:extLst>
                    <a:ext uri="{9D8B030D-6E8A-4147-A177-3AD203B41FA5}">
                      <a16:colId xmlns:a16="http://schemas.microsoft.com/office/drawing/2014/main" val="20000"/>
                    </a:ext>
                  </a:extLst>
                </a:gridCol>
                <a:gridCol w="1733625">
                  <a:extLst>
                    <a:ext uri="{9D8B030D-6E8A-4147-A177-3AD203B41FA5}">
                      <a16:colId xmlns:a16="http://schemas.microsoft.com/office/drawing/2014/main" val="20001"/>
                    </a:ext>
                  </a:extLst>
                </a:gridCol>
                <a:gridCol w="7521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a:solidFill>
                        <a:schemeClr val="bg1"/>
                      </a:solidFill>
                    </a:lnB>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AEYAA12</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1 year (1-9)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Calibri"/>
                          <a:sym typeface="Calibri"/>
                        </a:rPr>
                        <a:t>$241.14</a:t>
                      </a:r>
                      <a:endParaRPr sz="1000">
                        <a:solidFill>
                          <a:srgbClr val="38256E"/>
                        </a:solidFill>
                        <a:effectLst/>
                        <a:latin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AEYAA13</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2 year (1-9)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458.17</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AEYAA14</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3 year (1-9)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651.08</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AEYAA15</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4 year (1-9)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819.88</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AEYAA16</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5 year (1-9)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964.56</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AEYAA17</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1 year (10-49)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229.08</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AEYAA18</a:t>
                      </a:r>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2 year (10-49)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435.26</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AEYAA19</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3 year (10-49)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618.52</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AEYAA1A</a:t>
                      </a:r>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4 year (10-49)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778.88</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AEYAA1C</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STARTER, </a:t>
                      </a:r>
                      <a:r>
                        <a:rPr lang="en-US" sz="1000">
                          <a:solidFill>
                            <a:srgbClr val="38256E"/>
                          </a:solidFill>
                          <a:latin typeface="Calibri"/>
                          <a:ea typeface="Calibri"/>
                          <a:cs typeface="Calibri"/>
                          <a:sym typeface="Calibri"/>
                        </a:rPr>
                        <a:t>5 year (10-49)</a:t>
                      </a:r>
                      <a:endParaRPr sz="1000">
                        <a:solidFill>
                          <a:srgbClr val="38256E"/>
                        </a:solidFill>
                        <a:latin typeface="Calibri"/>
                        <a:ea typeface="Calibri"/>
                        <a:cs typeface="Calibri"/>
                        <a:sym typeface="Calibri"/>
                      </a:endParaRPr>
                    </a:p>
                  </a:txBody>
                  <a:tcPr marL="91425" marR="91425" marT="91425" marB="91425">
                    <a:lnR w="12700">
                      <a:solidFill>
                        <a:schemeClr val="bg1"/>
                      </a:solidFill>
                    </a:lnR>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916.33</a:t>
                      </a:r>
                      <a:endParaRPr sz="1000">
                        <a:solidFill>
                          <a:srgbClr val="38256E"/>
                        </a:solidFill>
                        <a:latin typeface="Calibri"/>
                        <a:ea typeface="Calibri"/>
                        <a:cs typeface="Calibri"/>
                        <a:sym typeface="Calibri"/>
                      </a:endParaRPr>
                    </a:p>
                  </a:txBody>
                  <a:tcPr marL="9525" marR="9525" marT="9525"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51" name="Google Shape;151;p15"/>
          <p:cNvGraphicFramePr/>
          <p:nvPr/>
        </p:nvGraphicFramePr>
        <p:xfrm>
          <a:off x="7774850" y="1169215"/>
          <a:ext cx="3336625" cy="1798200"/>
        </p:xfrm>
        <a:graphic>
          <a:graphicData uri="http://schemas.openxmlformats.org/drawingml/2006/table">
            <a:tbl>
              <a:tblPr>
                <a:noFill/>
                <a:tableStyleId>{A300FE13-4529-4BDE-A557-FEC86FE4ADAF}</a:tableStyleId>
              </a:tblPr>
              <a:tblGrid>
                <a:gridCol w="879475">
                  <a:extLst>
                    <a:ext uri="{9D8B030D-6E8A-4147-A177-3AD203B41FA5}">
                      <a16:colId xmlns:a16="http://schemas.microsoft.com/office/drawing/2014/main" val="20000"/>
                    </a:ext>
                  </a:extLst>
                </a:gridCol>
                <a:gridCol w="1686000">
                  <a:extLst>
                    <a:ext uri="{9D8B030D-6E8A-4147-A177-3AD203B41FA5}">
                      <a16:colId xmlns:a16="http://schemas.microsoft.com/office/drawing/2014/main" val="20001"/>
                    </a:ext>
                  </a:extLst>
                </a:gridCol>
                <a:gridCol w="771150">
                  <a:extLst>
                    <a:ext uri="{9D8B030D-6E8A-4147-A177-3AD203B41FA5}">
                      <a16:colId xmlns:a16="http://schemas.microsoft.com/office/drawing/2014/main" val="20002"/>
                    </a:ext>
                  </a:extLst>
                </a:gridCol>
              </a:tblGrid>
              <a:tr h="249525">
                <a:tc gridSpan="3">
                  <a:txBody>
                    <a:bodyPr/>
                    <a:lstStyle/>
                    <a:p>
                      <a:pPr marL="0" lvl="0" indent="0" algn="ctr" rtl="0">
                        <a:spcBef>
                          <a:spcPts val="0"/>
                        </a:spcBef>
                        <a:spcAft>
                          <a:spcPts val="0"/>
                        </a:spcAft>
                        <a:buNone/>
                      </a:pPr>
                      <a:r>
                        <a:rPr lang="en-US" sz="1000" b="1">
                          <a:solidFill>
                            <a:schemeClr val="lt1"/>
                          </a:solidFill>
                          <a:latin typeface="Calibri"/>
                          <a:ea typeface="Calibri"/>
                          <a:cs typeface="Calibri"/>
                          <a:sym typeface="Calibri"/>
                        </a:rPr>
                        <a:t>Installation Fees and Pro Services</a:t>
                      </a:r>
                      <a:endParaRPr sz="1000">
                        <a:solidFill>
                          <a:schemeClr val="lt1"/>
                        </a:solidFill>
                        <a:latin typeface="Calibri"/>
                        <a:ea typeface="Calibri"/>
                        <a:cs typeface="Calibri"/>
                        <a:sym typeface="Calibri"/>
                      </a:endParaRPr>
                    </a:p>
                  </a:txBody>
                  <a:tcPr marL="91425" marR="91425" marT="91425" marB="91425">
                    <a:solidFill>
                      <a:srgbClr val="38256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7640005345</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Consultation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for DP</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$200.00</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1"/>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7640005346</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DEVELOPMENT SERVICES FOR DP</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extLst>
                  <a:ext uri="{0D108BD9-81ED-4DB2-BD59-A6C34878D82A}">
                    <a16:rowId xmlns:a16="http://schemas.microsoft.com/office/drawing/2014/main" val="10002"/>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7640015792</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DP REMOTE INSTALLATION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BY SEC</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p>
                      <a:pPr marL="0" lvl="0" indent="0" algn="l" rtl="0">
                        <a:spcBef>
                          <a:spcPts val="0"/>
                        </a:spcBef>
                        <a:spcAft>
                          <a:spcPts val="0"/>
                        </a:spcAft>
                        <a:buNone/>
                      </a:pP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152" name="Google Shape;152;p15"/>
          <p:cNvSpPr/>
          <p:nvPr/>
        </p:nvSpPr>
        <p:spPr>
          <a:xfrm rot="10800000">
            <a:off x="1647750" y="5253525"/>
            <a:ext cx="4505400" cy="657300"/>
          </a:xfrm>
          <a:prstGeom prst="wedgeRectCallout">
            <a:avLst>
              <a:gd name="adj1" fmla="val -20833"/>
              <a:gd name="adj2" fmla="val 62500"/>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5"/>
          <p:cNvSpPr txBox="1"/>
          <p:nvPr/>
        </p:nvSpPr>
        <p:spPr>
          <a:xfrm>
            <a:off x="1762125" y="5209400"/>
            <a:ext cx="437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200" b="1">
                <a:solidFill>
                  <a:srgbClr val="FFFFFF"/>
                </a:solidFill>
                <a:latin typeface="Calibri"/>
                <a:ea typeface="Calibri"/>
                <a:cs typeface="Calibri"/>
                <a:sym typeface="Calibri"/>
              </a:rPr>
              <a:t>The Device License Tier is based on the number of unique capture sources that will be enabled in Dispatcher Stratus. Capture sources include Konica Minolta MFPs, Dropbox In folders, etc.</a:t>
            </a:r>
            <a:endParaRPr sz="1200" b="1">
              <a:solidFill>
                <a:schemeClr val="lt1"/>
              </a:solidFill>
              <a:latin typeface="Calibri"/>
              <a:ea typeface="Calibri"/>
              <a:cs typeface="Calibri"/>
              <a:sym typeface="Calibri"/>
            </a:endParaRPr>
          </a:p>
        </p:txBody>
      </p:sp>
      <p:sp>
        <p:nvSpPr>
          <p:cNvPr id="156" name="Google Shape;156;p15"/>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
        <p:nvSpPr>
          <p:cNvPr id="3" name="Google Shape;109;p11">
            <a:extLst>
              <a:ext uri="{FF2B5EF4-FFF2-40B4-BE49-F238E27FC236}">
                <a16:creationId xmlns:a16="http://schemas.microsoft.com/office/drawing/2014/main" id="{C1E337DB-CC90-9994-8A94-CE4CB0D1A1DB}"/>
              </a:ext>
            </a:extLst>
          </p:cNvPr>
          <p:cNvSpPr/>
          <p:nvPr/>
        </p:nvSpPr>
        <p:spPr>
          <a:xfrm>
            <a:off x="8171671" y="3459765"/>
            <a:ext cx="2733982" cy="1791123"/>
          </a:xfrm>
          <a:prstGeom prst="roundRect">
            <a:avLst/>
          </a:prstGeom>
          <a:solidFill>
            <a:srgbClr val="8E7CC3"/>
          </a:solidFill>
          <a:ln w="9525" cap="flat" cmpd="sng">
            <a:solidFill>
              <a:srgbClr val="8E7CC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 name="Google Shape;110;p11">
            <a:extLst>
              <a:ext uri="{FF2B5EF4-FFF2-40B4-BE49-F238E27FC236}">
                <a16:creationId xmlns:a16="http://schemas.microsoft.com/office/drawing/2014/main" id="{E1F2A01C-1D56-3E29-0DF5-D3C7865C2F37}"/>
              </a:ext>
            </a:extLst>
          </p:cNvPr>
          <p:cNvSpPr txBox="1"/>
          <p:nvPr/>
        </p:nvSpPr>
        <p:spPr>
          <a:xfrm>
            <a:off x="8367899" y="3587769"/>
            <a:ext cx="2341142" cy="1107766"/>
          </a:xfrm>
          <a:prstGeom prst="round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500" b="1">
                <a:solidFill>
                  <a:srgbClr val="FFFFFF"/>
                </a:solidFill>
                <a:latin typeface="Calibri"/>
                <a:ea typeface="Calibri"/>
                <a:cs typeface="Calibri"/>
                <a:sym typeface="Calibri"/>
              </a:rPr>
              <a:t>UPGRADES </a:t>
            </a:r>
            <a:endParaRPr sz="1500" b="1">
              <a:solidFill>
                <a:srgbClr val="FFFFFF"/>
              </a:solidFill>
              <a:latin typeface="Calibri"/>
              <a:ea typeface="Calibri"/>
              <a:cs typeface="Calibri"/>
              <a:sym typeface="Calibri"/>
            </a:endParaRPr>
          </a:p>
          <a:p>
            <a:pPr algn="ctr">
              <a:buClr>
                <a:schemeClr val="dk1"/>
              </a:buClr>
              <a:buSzPts val="1100"/>
            </a:pPr>
            <a:r>
              <a:rPr lang="en-US" sz="1500" b="1">
                <a:solidFill>
                  <a:srgbClr val="FFFFFF"/>
                </a:solidFill>
                <a:latin typeface="Calibri"/>
                <a:ea typeface="Calibri"/>
                <a:cs typeface="Calibri"/>
                <a:sym typeface="Calibri"/>
              </a:rPr>
              <a:t>AVAILABLE TO DISPATCHER STRATUS BUSINESS OR ENTERPRISE!</a:t>
            </a:r>
            <a:endParaRPr sz="1500" b="1">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6"/>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18</a:t>
            </a:fld>
            <a:endParaRPr/>
          </a:p>
        </p:txBody>
      </p:sp>
      <p:sp>
        <p:nvSpPr>
          <p:cNvPr id="162" name="Google Shape;162;p16"/>
          <p:cNvSpPr txBox="1"/>
          <p:nvPr/>
        </p:nvSpPr>
        <p:spPr>
          <a:xfrm>
            <a:off x="2288950" y="0"/>
            <a:ext cx="7205100" cy="924600"/>
          </a:xfrm>
          <a:prstGeom prst="rect">
            <a:avLst/>
          </a:prstGeom>
          <a:noFill/>
          <a:ln>
            <a:noFill/>
          </a:ln>
        </p:spPr>
        <p:txBody>
          <a:bodyPr spcFirstLastPara="1" wrap="square" lIns="0" tIns="9425" rIns="0" bIns="0" anchor="ctr" anchorCtr="0">
            <a:noAutofit/>
          </a:bodyPr>
          <a:lstStyle/>
          <a:p>
            <a:pPr marL="0" lvl="0" indent="0" algn="l" rtl="0">
              <a:lnSpc>
                <a:spcPct val="90000"/>
              </a:lnSpc>
              <a:spcBef>
                <a:spcPts val="0"/>
              </a:spcBef>
              <a:spcAft>
                <a:spcPts val="0"/>
              </a:spcAft>
              <a:buClr>
                <a:schemeClr val="dk1"/>
              </a:buClr>
              <a:buSzPts val="2200"/>
              <a:buFont typeface="Arial"/>
              <a:buNone/>
            </a:pPr>
            <a:r>
              <a:rPr lang="en-US" sz="2500" b="1">
                <a:solidFill>
                  <a:srgbClr val="38256E"/>
                </a:solidFill>
                <a:latin typeface="Calibri"/>
                <a:ea typeface="Calibri"/>
                <a:cs typeface="Calibri"/>
                <a:sym typeface="Calibri"/>
              </a:rPr>
              <a:t>DEVICE LICENSES</a:t>
            </a:r>
            <a:r>
              <a:rPr lang="en-US" sz="2500" b="1" i="1">
                <a:solidFill>
                  <a:srgbClr val="9E9E9E"/>
                </a:solidFill>
                <a:latin typeface="Calibri"/>
                <a:ea typeface="Calibri"/>
                <a:cs typeface="Calibri"/>
                <a:sym typeface="Calibri"/>
              </a:rPr>
              <a:t> </a:t>
            </a:r>
            <a:r>
              <a:rPr lang="en-US" sz="2500" i="1">
                <a:solidFill>
                  <a:srgbClr val="9E9E9E"/>
                </a:solidFill>
                <a:latin typeface="Calibri"/>
                <a:ea typeface="Calibri"/>
                <a:cs typeface="Calibri"/>
                <a:sym typeface="Calibri"/>
              </a:rPr>
              <a:t>- BUSINESS</a:t>
            </a:r>
            <a:endParaRPr sz="2500">
              <a:solidFill>
                <a:srgbClr val="38256E"/>
              </a:solidFill>
              <a:latin typeface="Calibri"/>
              <a:ea typeface="Calibri"/>
              <a:cs typeface="Calibri"/>
              <a:sym typeface="Calibri"/>
            </a:endParaRPr>
          </a:p>
        </p:txBody>
      </p:sp>
      <p:pic>
        <p:nvPicPr>
          <p:cNvPr id="163" name="Google Shape;163;p16"/>
          <p:cNvPicPr preferRelativeResize="0"/>
          <p:nvPr/>
        </p:nvPicPr>
        <p:blipFill>
          <a:blip r:embed="rId3">
            <a:alphaModFix/>
          </a:blip>
          <a:stretch>
            <a:fillRect/>
          </a:stretch>
        </p:blipFill>
        <p:spPr>
          <a:xfrm>
            <a:off x="146275" y="241325"/>
            <a:ext cx="1836076" cy="441950"/>
          </a:xfrm>
          <a:prstGeom prst="rect">
            <a:avLst/>
          </a:prstGeom>
          <a:noFill/>
          <a:ln>
            <a:noFill/>
          </a:ln>
        </p:spPr>
      </p:pic>
      <p:graphicFrame>
        <p:nvGraphicFramePr>
          <p:cNvPr id="164" name="Google Shape;164;p16"/>
          <p:cNvGraphicFramePr/>
          <p:nvPr>
            <p:extLst>
              <p:ext uri="{D42A27DB-BD31-4B8C-83A1-F6EECF244321}">
                <p14:modId xmlns:p14="http://schemas.microsoft.com/office/powerpoint/2010/main" val="1003064484"/>
              </p:ext>
            </p:extLst>
          </p:nvPr>
        </p:nvGraphicFramePr>
        <p:xfrm>
          <a:off x="4117250" y="1169215"/>
          <a:ext cx="3391625" cy="4040300"/>
        </p:xfrm>
        <a:graphic>
          <a:graphicData uri="http://schemas.openxmlformats.org/drawingml/2006/table">
            <a:tbl>
              <a:tblPr>
                <a:noFill/>
                <a:tableStyleId>{A300FE13-4529-4BDE-A557-FEC86FE4ADAF}</a:tableStyleId>
              </a:tblPr>
              <a:tblGrid>
                <a:gridCol w="774700">
                  <a:extLst>
                    <a:ext uri="{9D8B030D-6E8A-4147-A177-3AD203B41FA5}">
                      <a16:colId xmlns:a16="http://schemas.microsoft.com/office/drawing/2014/main" val="20000"/>
                    </a:ext>
                  </a:extLst>
                </a:gridCol>
                <a:gridCol w="1886025">
                  <a:extLst>
                    <a:ext uri="{9D8B030D-6E8A-4147-A177-3AD203B41FA5}">
                      <a16:colId xmlns:a16="http://schemas.microsoft.com/office/drawing/2014/main" val="20001"/>
                    </a:ext>
                  </a:extLst>
                </a:gridCol>
                <a:gridCol w="7309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AEYAA24</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(50-199)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$432.30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AEYAA25</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2 year (50-199)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$821.37</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AEYAA26</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(50-199)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$1,167.20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AEYAA27</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(50-199)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$1,469.81</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AEYAA28</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a:t>
                      </a:r>
                      <a:r>
                        <a:rPr lang="en-US" sz="1000">
                          <a:solidFill>
                            <a:srgbClr val="38256E"/>
                          </a:solidFill>
                          <a:latin typeface="Calibri"/>
                          <a:ea typeface="Calibri"/>
                          <a:cs typeface="Calibri"/>
                          <a:sym typeface="Calibri"/>
                        </a:rPr>
                        <a:t> 5 year (50-199)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$1,729.19</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AEYAA29</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(200+)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$410.68</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AEYAA2A</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2 year (200+)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$780.30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AEYAA2C</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(200+)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$1,108.84</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AEYAA2D</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(200+)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$1,396.32</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AEYAA2E</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a:t>
                      </a:r>
                      <a:r>
                        <a:rPr lang="en-US" sz="1000">
                          <a:solidFill>
                            <a:srgbClr val="38256E"/>
                          </a:solidFill>
                          <a:latin typeface="Calibri"/>
                          <a:ea typeface="Calibri"/>
                          <a:cs typeface="Calibri"/>
                          <a:sym typeface="Calibri"/>
                        </a:rPr>
                        <a:t> 5 year (200+)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$1,642.73</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65" name="Google Shape;165;p16"/>
          <p:cNvGraphicFramePr/>
          <p:nvPr>
            <p:extLst>
              <p:ext uri="{D42A27DB-BD31-4B8C-83A1-F6EECF244321}">
                <p14:modId xmlns:p14="http://schemas.microsoft.com/office/powerpoint/2010/main" val="3070980690"/>
              </p:ext>
            </p:extLst>
          </p:nvPr>
        </p:nvGraphicFramePr>
        <p:xfrm>
          <a:off x="535850" y="1169215"/>
          <a:ext cx="3289000" cy="4040300"/>
        </p:xfrm>
        <a:graphic>
          <a:graphicData uri="http://schemas.openxmlformats.org/drawingml/2006/table">
            <a:tbl>
              <a:tblPr>
                <a:noFill/>
                <a:tableStyleId>{A300FE13-4529-4BDE-A557-FEC86FE4ADAF}</a:tableStyleId>
              </a:tblPr>
              <a:tblGrid>
                <a:gridCol w="803275">
                  <a:extLst>
                    <a:ext uri="{9D8B030D-6E8A-4147-A177-3AD203B41FA5}">
                      <a16:colId xmlns:a16="http://schemas.microsoft.com/office/drawing/2014/main" val="20000"/>
                    </a:ext>
                  </a:extLst>
                </a:gridCol>
                <a:gridCol w="1733625">
                  <a:extLst>
                    <a:ext uri="{9D8B030D-6E8A-4147-A177-3AD203B41FA5}">
                      <a16:colId xmlns:a16="http://schemas.microsoft.com/office/drawing/2014/main" val="20001"/>
                    </a:ext>
                  </a:extLst>
                </a:gridCol>
                <a:gridCol w="7521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AEYAA1R</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(1-9)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$479.00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AEYAA1T</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2 year (1-9)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$910.10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AEYAA1U</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(1-9)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$1,293.30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AEYAA1V</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(1-9)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$1,628.60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AEYAA1W</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5 year (1-9)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$1,916.00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AEYAA1Y</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(10-49)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$455.05</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AEYAA20</a:t>
                      </a:r>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2 year (10-49)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$864.60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AEYAA21</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(10-49)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$1,228.64</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AEYAA22</a:t>
                      </a:r>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(10-49)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$1,547.17</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AEYAA23</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5 year (10-49)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$1,820.20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66" name="Google Shape;166;p16"/>
          <p:cNvGraphicFramePr/>
          <p:nvPr/>
        </p:nvGraphicFramePr>
        <p:xfrm>
          <a:off x="7774850" y="1169215"/>
          <a:ext cx="3336625" cy="1798200"/>
        </p:xfrm>
        <a:graphic>
          <a:graphicData uri="http://schemas.openxmlformats.org/drawingml/2006/table">
            <a:tbl>
              <a:tblPr>
                <a:noFill/>
                <a:tableStyleId>{A300FE13-4529-4BDE-A557-FEC86FE4ADAF}</a:tableStyleId>
              </a:tblPr>
              <a:tblGrid>
                <a:gridCol w="879475">
                  <a:extLst>
                    <a:ext uri="{9D8B030D-6E8A-4147-A177-3AD203B41FA5}">
                      <a16:colId xmlns:a16="http://schemas.microsoft.com/office/drawing/2014/main" val="20000"/>
                    </a:ext>
                  </a:extLst>
                </a:gridCol>
                <a:gridCol w="1686000">
                  <a:extLst>
                    <a:ext uri="{9D8B030D-6E8A-4147-A177-3AD203B41FA5}">
                      <a16:colId xmlns:a16="http://schemas.microsoft.com/office/drawing/2014/main" val="20001"/>
                    </a:ext>
                  </a:extLst>
                </a:gridCol>
                <a:gridCol w="771150">
                  <a:extLst>
                    <a:ext uri="{9D8B030D-6E8A-4147-A177-3AD203B41FA5}">
                      <a16:colId xmlns:a16="http://schemas.microsoft.com/office/drawing/2014/main" val="20002"/>
                    </a:ext>
                  </a:extLst>
                </a:gridCol>
              </a:tblGrid>
              <a:tr h="249525">
                <a:tc gridSpan="3">
                  <a:txBody>
                    <a:bodyPr/>
                    <a:lstStyle/>
                    <a:p>
                      <a:pPr marL="0" lvl="0" indent="0" algn="ctr" rtl="0">
                        <a:spcBef>
                          <a:spcPts val="0"/>
                        </a:spcBef>
                        <a:spcAft>
                          <a:spcPts val="0"/>
                        </a:spcAft>
                        <a:buNone/>
                      </a:pPr>
                      <a:r>
                        <a:rPr lang="en-US" sz="1000" b="1">
                          <a:solidFill>
                            <a:schemeClr val="lt1"/>
                          </a:solidFill>
                          <a:latin typeface="Calibri"/>
                          <a:ea typeface="Calibri"/>
                          <a:cs typeface="Calibri"/>
                          <a:sym typeface="Calibri"/>
                        </a:rPr>
                        <a:t>Installation Fees and Pro Services</a:t>
                      </a:r>
                      <a:endParaRPr sz="1000">
                        <a:solidFill>
                          <a:schemeClr val="lt1"/>
                        </a:solidFill>
                        <a:latin typeface="Calibri"/>
                        <a:ea typeface="Calibri"/>
                        <a:cs typeface="Calibri"/>
                        <a:sym typeface="Calibri"/>
                      </a:endParaRPr>
                    </a:p>
                  </a:txBody>
                  <a:tcPr marL="91425" marR="91425" marT="91425" marB="91425">
                    <a:solidFill>
                      <a:srgbClr val="38256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7640005345</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Consultation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for DP</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$200.00</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1"/>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7640005346</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DEVELOPMENT SERVICES FOR DP</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extLst>
                  <a:ext uri="{0D108BD9-81ED-4DB2-BD59-A6C34878D82A}">
                    <a16:rowId xmlns:a16="http://schemas.microsoft.com/office/drawing/2014/main" val="10002"/>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7640015792</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DP REMOTE INSTALLATION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BY SEC</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p>
                      <a:pPr marL="0" lvl="0" indent="0" algn="l" rtl="0">
                        <a:spcBef>
                          <a:spcPts val="0"/>
                        </a:spcBef>
                        <a:spcAft>
                          <a:spcPts val="0"/>
                        </a:spcAft>
                        <a:buNone/>
                      </a:pP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167" name="Google Shape;167;p16"/>
          <p:cNvSpPr/>
          <p:nvPr/>
        </p:nvSpPr>
        <p:spPr>
          <a:xfrm rot="10800000">
            <a:off x="1647750" y="5253525"/>
            <a:ext cx="4505400" cy="657300"/>
          </a:xfrm>
          <a:prstGeom prst="wedgeRectCallout">
            <a:avLst>
              <a:gd name="adj1" fmla="val -20833"/>
              <a:gd name="adj2" fmla="val 62500"/>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6"/>
          <p:cNvSpPr txBox="1"/>
          <p:nvPr/>
        </p:nvSpPr>
        <p:spPr>
          <a:xfrm>
            <a:off x="1762125" y="5209400"/>
            <a:ext cx="437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200" b="1">
                <a:solidFill>
                  <a:srgbClr val="FFFFFF"/>
                </a:solidFill>
                <a:latin typeface="Calibri"/>
                <a:ea typeface="Calibri"/>
                <a:cs typeface="Calibri"/>
                <a:sym typeface="Calibri"/>
              </a:rPr>
              <a:t>The Device License Tier is based on the number of unique capture sources that will be enabled in Dispatcher Stratus. Capture sources include Konica Minolta MFPs, Dropbox In folders, etc.</a:t>
            </a:r>
            <a:endParaRPr sz="1200" b="1">
              <a:solidFill>
                <a:schemeClr val="lt1"/>
              </a:solidFill>
              <a:latin typeface="Calibri"/>
              <a:ea typeface="Calibri"/>
              <a:cs typeface="Calibri"/>
              <a:sym typeface="Calibri"/>
            </a:endParaRPr>
          </a:p>
        </p:txBody>
      </p:sp>
      <p:sp>
        <p:nvSpPr>
          <p:cNvPr id="171" name="Google Shape;171;p16"/>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
        <p:nvSpPr>
          <p:cNvPr id="3" name="Google Shape;109;p11">
            <a:extLst>
              <a:ext uri="{FF2B5EF4-FFF2-40B4-BE49-F238E27FC236}">
                <a16:creationId xmlns:a16="http://schemas.microsoft.com/office/drawing/2014/main" id="{70FB2EFF-25D8-2C30-5103-918DAB2D2F71}"/>
              </a:ext>
            </a:extLst>
          </p:cNvPr>
          <p:cNvSpPr/>
          <p:nvPr/>
        </p:nvSpPr>
        <p:spPr>
          <a:xfrm>
            <a:off x="8171671" y="3459765"/>
            <a:ext cx="2733982" cy="1389651"/>
          </a:xfrm>
          <a:prstGeom prst="roundRect">
            <a:avLst/>
          </a:prstGeom>
          <a:solidFill>
            <a:srgbClr val="8E7CC3"/>
          </a:solidFill>
          <a:ln w="9525" cap="flat" cmpd="sng">
            <a:solidFill>
              <a:srgbClr val="8E7CC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 name="Google Shape;110;p11">
            <a:extLst>
              <a:ext uri="{FF2B5EF4-FFF2-40B4-BE49-F238E27FC236}">
                <a16:creationId xmlns:a16="http://schemas.microsoft.com/office/drawing/2014/main" id="{90511343-89B1-3A04-F6C7-21EEF07BF1B7}"/>
              </a:ext>
            </a:extLst>
          </p:cNvPr>
          <p:cNvSpPr txBox="1"/>
          <p:nvPr/>
        </p:nvSpPr>
        <p:spPr>
          <a:xfrm>
            <a:off x="8367899" y="3587769"/>
            <a:ext cx="2341142" cy="1107766"/>
          </a:xfrm>
          <a:prstGeom prst="round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500" b="1">
                <a:solidFill>
                  <a:srgbClr val="FFFFFF"/>
                </a:solidFill>
                <a:latin typeface="Calibri"/>
                <a:ea typeface="Calibri"/>
                <a:cs typeface="Calibri"/>
                <a:sym typeface="Calibri"/>
              </a:rPr>
              <a:t>UPGRADES </a:t>
            </a:r>
            <a:endParaRPr sz="1500" b="1">
              <a:solidFill>
                <a:srgbClr val="FFFFFF"/>
              </a:solidFill>
              <a:latin typeface="Calibri"/>
              <a:ea typeface="Calibri"/>
              <a:cs typeface="Calibri"/>
              <a:sym typeface="Calibri"/>
            </a:endParaRPr>
          </a:p>
          <a:p>
            <a:pPr algn="ctr">
              <a:buClr>
                <a:schemeClr val="dk1"/>
              </a:buClr>
              <a:buSzPts val="1100"/>
            </a:pPr>
            <a:r>
              <a:rPr lang="en-US" sz="1500" b="1">
                <a:solidFill>
                  <a:srgbClr val="FFFFFF"/>
                </a:solidFill>
                <a:latin typeface="Calibri"/>
                <a:ea typeface="Calibri"/>
                <a:cs typeface="Calibri"/>
                <a:sym typeface="Calibri"/>
              </a:rPr>
              <a:t>AVAILABLE TO DISPATCHER STRATUS ENTERPRISE!</a:t>
            </a:r>
            <a:endParaRPr sz="1500" b="1">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19</a:t>
            </a:fld>
            <a:endParaRPr/>
          </a:p>
        </p:txBody>
      </p:sp>
      <p:sp>
        <p:nvSpPr>
          <p:cNvPr id="200" name="Google Shape;200;p19"/>
          <p:cNvSpPr txBox="1"/>
          <p:nvPr/>
        </p:nvSpPr>
        <p:spPr>
          <a:xfrm>
            <a:off x="2288950" y="0"/>
            <a:ext cx="7005000" cy="924600"/>
          </a:xfrm>
          <a:prstGeom prst="rect">
            <a:avLst/>
          </a:prstGeom>
          <a:noFill/>
          <a:ln>
            <a:noFill/>
          </a:ln>
        </p:spPr>
        <p:txBody>
          <a:bodyPr spcFirstLastPara="1" wrap="square" lIns="0" tIns="9425" rIns="0" bIns="0" anchor="ctr" anchorCtr="0">
            <a:noAutofit/>
          </a:bodyPr>
          <a:lstStyle/>
          <a:p>
            <a:pPr marL="0" lvl="0" indent="0" algn="l" rtl="0">
              <a:lnSpc>
                <a:spcPct val="90000"/>
              </a:lnSpc>
              <a:spcBef>
                <a:spcPts val="0"/>
              </a:spcBef>
              <a:spcAft>
                <a:spcPts val="0"/>
              </a:spcAft>
              <a:buClr>
                <a:schemeClr val="dk1"/>
              </a:buClr>
              <a:buSzPts val="2200"/>
              <a:buFont typeface="Arial"/>
              <a:buNone/>
            </a:pPr>
            <a:r>
              <a:rPr lang="en-US" sz="2500" b="1">
                <a:solidFill>
                  <a:srgbClr val="38256E"/>
                </a:solidFill>
                <a:latin typeface="Calibri"/>
                <a:ea typeface="Calibri"/>
                <a:cs typeface="Calibri"/>
                <a:sym typeface="Calibri"/>
              </a:rPr>
              <a:t>DEVICE LICENSES</a:t>
            </a:r>
            <a:r>
              <a:rPr lang="en-US" sz="2500" b="1" i="1">
                <a:solidFill>
                  <a:srgbClr val="9E9E9E"/>
                </a:solidFill>
                <a:latin typeface="Calibri"/>
                <a:ea typeface="Calibri"/>
                <a:cs typeface="Calibri"/>
                <a:sym typeface="Calibri"/>
              </a:rPr>
              <a:t> - ENTERPRISE</a:t>
            </a:r>
            <a:endParaRPr sz="2500" i="1">
              <a:solidFill>
                <a:srgbClr val="9E9E9E"/>
              </a:solidFill>
              <a:latin typeface="Calibri"/>
              <a:ea typeface="Calibri"/>
              <a:cs typeface="Calibri"/>
              <a:sym typeface="Calibri"/>
            </a:endParaRPr>
          </a:p>
        </p:txBody>
      </p:sp>
      <p:pic>
        <p:nvPicPr>
          <p:cNvPr id="201" name="Google Shape;201;p19"/>
          <p:cNvPicPr preferRelativeResize="0"/>
          <p:nvPr/>
        </p:nvPicPr>
        <p:blipFill>
          <a:blip r:embed="rId3">
            <a:alphaModFix/>
          </a:blip>
          <a:stretch>
            <a:fillRect/>
          </a:stretch>
        </p:blipFill>
        <p:spPr>
          <a:xfrm>
            <a:off x="146275" y="241325"/>
            <a:ext cx="1836076" cy="441950"/>
          </a:xfrm>
          <a:prstGeom prst="rect">
            <a:avLst/>
          </a:prstGeom>
          <a:noFill/>
          <a:ln>
            <a:noFill/>
          </a:ln>
        </p:spPr>
      </p:pic>
      <p:graphicFrame>
        <p:nvGraphicFramePr>
          <p:cNvPr id="202" name="Google Shape;202;p19"/>
          <p:cNvGraphicFramePr/>
          <p:nvPr>
            <p:extLst>
              <p:ext uri="{D42A27DB-BD31-4B8C-83A1-F6EECF244321}">
                <p14:modId xmlns:p14="http://schemas.microsoft.com/office/powerpoint/2010/main" val="1185974552"/>
              </p:ext>
            </p:extLst>
          </p:nvPr>
        </p:nvGraphicFramePr>
        <p:xfrm>
          <a:off x="4117250" y="1169215"/>
          <a:ext cx="3391625" cy="4040300"/>
        </p:xfrm>
        <a:graphic>
          <a:graphicData uri="http://schemas.openxmlformats.org/drawingml/2006/table">
            <a:tbl>
              <a:tblPr>
                <a:noFill/>
                <a:tableStyleId>{A300FE13-4529-4BDE-A557-FEC86FE4ADAF}</a:tableStyleId>
              </a:tblPr>
              <a:tblGrid>
                <a:gridCol w="774700">
                  <a:extLst>
                    <a:ext uri="{9D8B030D-6E8A-4147-A177-3AD203B41FA5}">
                      <a16:colId xmlns:a16="http://schemas.microsoft.com/office/drawing/2014/main" val="20000"/>
                    </a:ext>
                  </a:extLst>
                </a:gridCol>
                <a:gridCol w="1886025">
                  <a:extLst>
                    <a:ext uri="{9D8B030D-6E8A-4147-A177-3AD203B41FA5}">
                      <a16:colId xmlns:a16="http://schemas.microsoft.com/office/drawing/2014/main" val="20001"/>
                    </a:ext>
                  </a:extLst>
                </a:gridCol>
                <a:gridCol w="7309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AEYAA0A</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1 year (50-199)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$811.35</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AEYAA0C</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(50-199)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$1,541.56</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AEYAA0D</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(50-199)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$2,190.64</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AEYAA0E</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(50-199)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$2,758.58</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AEYAA0F</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a:t>
                      </a:r>
                      <a:r>
                        <a:rPr lang="en-US" sz="1000">
                          <a:solidFill>
                            <a:srgbClr val="38256E"/>
                          </a:solidFill>
                          <a:latin typeface="Calibri"/>
                          <a:ea typeface="Calibri"/>
                          <a:cs typeface="Calibri"/>
                          <a:sym typeface="Calibri"/>
                        </a:rPr>
                        <a:t> 5 year (50-199)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$3,245.39</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AEYAA0G</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1 year (200+)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$770.78</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AEYAA0H</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(200+)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$1,464.48</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AEYAA0J</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(200+)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$2,081.11</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AEYAA0K</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(200+)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$2,620.65</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AEYAA0M</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a:t>
                      </a:r>
                      <a:r>
                        <a:rPr lang="en-US" sz="1000">
                          <a:solidFill>
                            <a:srgbClr val="38256E"/>
                          </a:solidFill>
                          <a:latin typeface="Calibri"/>
                          <a:ea typeface="Calibri"/>
                          <a:cs typeface="Calibri"/>
                          <a:sym typeface="Calibri"/>
                        </a:rPr>
                        <a:t> 5 year (200+)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$3,083.12</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10"/>
                  </a:ext>
                </a:extLst>
              </a:tr>
            </a:tbl>
          </a:graphicData>
        </a:graphic>
      </p:graphicFrame>
      <p:graphicFrame>
        <p:nvGraphicFramePr>
          <p:cNvPr id="203" name="Google Shape;203;p19"/>
          <p:cNvGraphicFramePr/>
          <p:nvPr>
            <p:extLst>
              <p:ext uri="{D42A27DB-BD31-4B8C-83A1-F6EECF244321}">
                <p14:modId xmlns:p14="http://schemas.microsoft.com/office/powerpoint/2010/main" val="3771308837"/>
              </p:ext>
            </p:extLst>
          </p:nvPr>
        </p:nvGraphicFramePr>
        <p:xfrm>
          <a:off x="535850" y="1169215"/>
          <a:ext cx="3289000" cy="4040300"/>
        </p:xfrm>
        <a:graphic>
          <a:graphicData uri="http://schemas.openxmlformats.org/drawingml/2006/table">
            <a:tbl>
              <a:tblPr>
                <a:noFill/>
                <a:tableStyleId>{A300FE13-4529-4BDE-A557-FEC86FE4ADAF}</a:tableStyleId>
              </a:tblPr>
              <a:tblGrid>
                <a:gridCol w="803275">
                  <a:extLst>
                    <a:ext uri="{9D8B030D-6E8A-4147-A177-3AD203B41FA5}">
                      <a16:colId xmlns:a16="http://schemas.microsoft.com/office/drawing/2014/main" val="20000"/>
                    </a:ext>
                  </a:extLst>
                </a:gridCol>
                <a:gridCol w="1733625">
                  <a:extLst>
                    <a:ext uri="{9D8B030D-6E8A-4147-A177-3AD203B41FA5}">
                      <a16:colId xmlns:a16="http://schemas.microsoft.com/office/drawing/2014/main" val="20001"/>
                    </a:ext>
                  </a:extLst>
                </a:gridCol>
                <a:gridCol w="7521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1 year (1-9)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$899.00</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AEYAA01</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(1-9)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$1,708.10</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AEYAA02</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(1-9)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$2,427.30</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AEYAA03</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(1-9)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$3,056.60</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AEYAA04</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5 year (1-9)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$3,596.00</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AEYAA05</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1 year (10-49)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None/>
                      </a:pPr>
                      <a:r>
                        <a:rPr lang="en-US" sz="1000">
                          <a:solidFill>
                            <a:srgbClr val="38256E"/>
                          </a:solidFill>
                          <a:latin typeface="Calibri"/>
                          <a:ea typeface="Calibri"/>
                          <a:cs typeface="Calibri"/>
                          <a:sym typeface="Calibri"/>
                        </a:rPr>
                        <a:t>$410.40</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AEYAA06</a:t>
                      </a:r>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(10-49)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marR="0" lvl="0" indent="0" algn="ctr" rtl="0">
                        <a:lnSpc>
                          <a:spcPct val="100000"/>
                        </a:lnSpc>
                        <a:spcBef>
                          <a:spcPts val="0"/>
                        </a:spcBef>
                        <a:spcAft>
                          <a:spcPts val="0"/>
                        </a:spcAft>
                        <a:buNone/>
                      </a:pPr>
                      <a:r>
                        <a:rPr lang="en-US" sz="1000">
                          <a:solidFill>
                            <a:srgbClr val="38256E"/>
                          </a:solidFill>
                          <a:latin typeface="Calibri"/>
                          <a:ea typeface="Calibri"/>
                          <a:cs typeface="Calibri"/>
                          <a:sym typeface="Calibri"/>
                        </a:rPr>
                        <a:t>$779.76</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AEYAA07</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(10-49)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None/>
                      </a:pPr>
                      <a:r>
                        <a:rPr lang="en-US" sz="1000">
                          <a:solidFill>
                            <a:srgbClr val="38256E"/>
                          </a:solidFill>
                          <a:latin typeface="Calibri"/>
                          <a:ea typeface="Calibri"/>
                          <a:cs typeface="Calibri"/>
                          <a:sym typeface="Calibri"/>
                        </a:rPr>
                        <a:t>$1,108.08</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AEYAA08</a:t>
                      </a:r>
                      <a:endParaRPr/>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(10-49)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marR="0" lvl="0" indent="0" algn="ctr" rtl="0">
                        <a:lnSpc>
                          <a:spcPct val="100000"/>
                        </a:lnSpc>
                        <a:spcBef>
                          <a:spcPts val="0"/>
                        </a:spcBef>
                        <a:spcAft>
                          <a:spcPts val="0"/>
                        </a:spcAft>
                        <a:buNone/>
                      </a:pPr>
                      <a:r>
                        <a:rPr lang="en-US" sz="1000">
                          <a:solidFill>
                            <a:srgbClr val="38256E"/>
                          </a:solidFill>
                          <a:latin typeface="Calibri"/>
                          <a:ea typeface="Calibri"/>
                          <a:cs typeface="Calibri"/>
                          <a:sym typeface="Calibri"/>
                        </a:rPr>
                        <a:t>$1,395.36</a:t>
                      </a:r>
                      <a:endParaRPr sz="1000">
                        <a:solidFill>
                          <a:srgbClr val="38256E"/>
                        </a:solidFill>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AEYAA09</a:t>
                      </a:r>
                      <a:endParaRPr/>
                    </a:p>
                  </a:txBody>
                  <a:tcPr marL="91425" marR="91425" marT="91425" marB="91425">
                    <a:solidFill>
                      <a:srgbClr val="F3F3F3"/>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5 year (10-49)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None/>
                      </a:pPr>
                      <a:r>
                        <a:rPr lang="en-US" sz="1000">
                          <a:solidFill>
                            <a:srgbClr val="38256E"/>
                          </a:solidFill>
                          <a:latin typeface="Calibri"/>
                          <a:ea typeface="Calibri"/>
                          <a:cs typeface="Calibri"/>
                          <a:sym typeface="Calibri"/>
                        </a:rPr>
                        <a:t>$1,641.60</a:t>
                      </a:r>
                      <a:endParaRPr sz="1000">
                        <a:solidFill>
                          <a:srgbClr val="38256E"/>
                        </a:solidFill>
                        <a:latin typeface="Calibri"/>
                        <a:ea typeface="Calibri"/>
                        <a:cs typeface="Calibri"/>
                        <a:sym typeface="Calibri"/>
                      </a:endParaRPr>
                    </a:p>
                  </a:txBody>
                  <a:tcPr marL="91425" marR="91425" marT="91425" marB="91425">
                    <a:solidFill>
                      <a:srgbClr val="F3F3F3"/>
                    </a:solidFill>
                  </a:tcPr>
                </a:tc>
                <a:extLst>
                  <a:ext uri="{0D108BD9-81ED-4DB2-BD59-A6C34878D82A}">
                    <a16:rowId xmlns:a16="http://schemas.microsoft.com/office/drawing/2014/main" val="10010"/>
                  </a:ext>
                </a:extLst>
              </a:tr>
            </a:tbl>
          </a:graphicData>
        </a:graphic>
      </p:graphicFrame>
      <p:graphicFrame>
        <p:nvGraphicFramePr>
          <p:cNvPr id="204" name="Google Shape;204;p19"/>
          <p:cNvGraphicFramePr/>
          <p:nvPr/>
        </p:nvGraphicFramePr>
        <p:xfrm>
          <a:off x="7774850" y="1169215"/>
          <a:ext cx="3336625" cy="1798200"/>
        </p:xfrm>
        <a:graphic>
          <a:graphicData uri="http://schemas.openxmlformats.org/drawingml/2006/table">
            <a:tbl>
              <a:tblPr>
                <a:noFill/>
                <a:tableStyleId>{A300FE13-4529-4BDE-A557-FEC86FE4ADAF}</a:tableStyleId>
              </a:tblPr>
              <a:tblGrid>
                <a:gridCol w="879475">
                  <a:extLst>
                    <a:ext uri="{9D8B030D-6E8A-4147-A177-3AD203B41FA5}">
                      <a16:colId xmlns:a16="http://schemas.microsoft.com/office/drawing/2014/main" val="20000"/>
                    </a:ext>
                  </a:extLst>
                </a:gridCol>
                <a:gridCol w="1686000">
                  <a:extLst>
                    <a:ext uri="{9D8B030D-6E8A-4147-A177-3AD203B41FA5}">
                      <a16:colId xmlns:a16="http://schemas.microsoft.com/office/drawing/2014/main" val="20001"/>
                    </a:ext>
                  </a:extLst>
                </a:gridCol>
                <a:gridCol w="771150">
                  <a:extLst>
                    <a:ext uri="{9D8B030D-6E8A-4147-A177-3AD203B41FA5}">
                      <a16:colId xmlns:a16="http://schemas.microsoft.com/office/drawing/2014/main" val="20002"/>
                    </a:ext>
                  </a:extLst>
                </a:gridCol>
              </a:tblGrid>
              <a:tr h="249525">
                <a:tc gridSpan="3">
                  <a:txBody>
                    <a:bodyPr/>
                    <a:lstStyle/>
                    <a:p>
                      <a:pPr marL="0" lvl="0" indent="0" algn="ctr" rtl="0">
                        <a:spcBef>
                          <a:spcPts val="0"/>
                        </a:spcBef>
                        <a:spcAft>
                          <a:spcPts val="0"/>
                        </a:spcAft>
                        <a:buNone/>
                      </a:pPr>
                      <a:r>
                        <a:rPr lang="en-US" sz="1000" b="1">
                          <a:solidFill>
                            <a:schemeClr val="lt1"/>
                          </a:solidFill>
                          <a:latin typeface="Calibri"/>
                          <a:ea typeface="Calibri"/>
                          <a:cs typeface="Calibri"/>
                          <a:sym typeface="Calibri"/>
                        </a:rPr>
                        <a:t>Installation Fees and Pro Services</a:t>
                      </a:r>
                      <a:endParaRPr sz="1000">
                        <a:solidFill>
                          <a:schemeClr val="lt1"/>
                        </a:solidFill>
                        <a:latin typeface="Calibri"/>
                        <a:ea typeface="Calibri"/>
                        <a:cs typeface="Calibri"/>
                        <a:sym typeface="Calibri"/>
                      </a:endParaRPr>
                    </a:p>
                  </a:txBody>
                  <a:tcPr marL="91425" marR="91425" marT="91425" marB="91425">
                    <a:solidFill>
                      <a:srgbClr val="38256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7640005345</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Consultation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for DP</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$200.00</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1"/>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7640005346</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DEVELOPMENT SERVICES FOR DP</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extLst>
                  <a:ext uri="{0D108BD9-81ED-4DB2-BD59-A6C34878D82A}">
                    <a16:rowId xmlns:a16="http://schemas.microsoft.com/office/drawing/2014/main" val="10002"/>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7640015792</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DP REMOTE INSTALLATION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BY SEC</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p>
                      <a:pPr marL="0" lvl="0" indent="0" algn="l" rtl="0">
                        <a:spcBef>
                          <a:spcPts val="0"/>
                        </a:spcBef>
                        <a:spcAft>
                          <a:spcPts val="0"/>
                        </a:spcAft>
                        <a:buNone/>
                      </a:pP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205" name="Google Shape;205;p19"/>
          <p:cNvSpPr/>
          <p:nvPr/>
        </p:nvSpPr>
        <p:spPr>
          <a:xfrm rot="10800000">
            <a:off x="1647750" y="5253525"/>
            <a:ext cx="4505400" cy="657300"/>
          </a:xfrm>
          <a:prstGeom prst="wedgeRectCallout">
            <a:avLst>
              <a:gd name="adj1" fmla="val -20833"/>
              <a:gd name="adj2" fmla="val 62500"/>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9"/>
          <p:cNvSpPr txBox="1"/>
          <p:nvPr/>
        </p:nvSpPr>
        <p:spPr>
          <a:xfrm>
            <a:off x="1762125" y="5209400"/>
            <a:ext cx="437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200" b="1">
                <a:solidFill>
                  <a:srgbClr val="FFFFFF"/>
                </a:solidFill>
                <a:latin typeface="Calibri"/>
                <a:ea typeface="Calibri"/>
                <a:cs typeface="Calibri"/>
                <a:sym typeface="Calibri"/>
              </a:rPr>
              <a:t>The Device License Tier is based on the number of unique capture sources that will be enabled in Dispatcher Stratus. Capture sources include Konica Minolta MFPs, Dropbox In folders, etc.</a:t>
            </a:r>
            <a:endParaRPr sz="1200" b="1">
              <a:solidFill>
                <a:schemeClr val="lt1"/>
              </a:solidFill>
              <a:latin typeface="Calibri"/>
              <a:ea typeface="Calibri"/>
              <a:cs typeface="Calibri"/>
              <a:sym typeface="Calibri"/>
            </a:endParaRPr>
          </a:p>
        </p:txBody>
      </p:sp>
      <p:sp>
        <p:nvSpPr>
          <p:cNvPr id="207" name="Google Shape;207;p19"/>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Google Shape;74;p9"/>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a:t>
            </a:fld>
            <a:endParaRPr/>
          </a:p>
        </p:txBody>
      </p:sp>
      <p:pic>
        <p:nvPicPr>
          <p:cNvPr id="75" name="Google Shape;75;p9"/>
          <p:cNvPicPr preferRelativeResize="0"/>
          <p:nvPr/>
        </p:nvPicPr>
        <p:blipFill rotWithShape="1">
          <a:blip r:embed="rId3">
            <a:alphaModFix/>
          </a:blip>
          <a:srcRect r="15504"/>
          <a:stretch/>
        </p:blipFill>
        <p:spPr>
          <a:xfrm>
            <a:off x="6403506" y="3668935"/>
            <a:ext cx="3071276" cy="568963"/>
          </a:xfrm>
          <a:prstGeom prst="rect">
            <a:avLst/>
          </a:prstGeom>
          <a:noFill/>
          <a:ln>
            <a:noFill/>
          </a:ln>
        </p:spPr>
      </p:pic>
      <p:pic>
        <p:nvPicPr>
          <p:cNvPr id="76" name="Google Shape;76;p9" descr="D:\Dispatcher\Cloud\Logos\logo_stratus-a.png"/>
          <p:cNvPicPr preferRelativeResize="0"/>
          <p:nvPr/>
        </p:nvPicPr>
        <p:blipFill rotWithShape="1">
          <a:blip r:embed="rId4">
            <a:alphaModFix/>
          </a:blip>
          <a:srcRect/>
          <a:stretch/>
        </p:blipFill>
        <p:spPr>
          <a:xfrm>
            <a:off x="6796614" y="2800592"/>
            <a:ext cx="2294718" cy="568970"/>
          </a:xfrm>
          <a:prstGeom prst="rect">
            <a:avLst/>
          </a:prstGeom>
          <a:noFill/>
          <a:ln>
            <a:noFill/>
          </a:ln>
        </p:spPr>
      </p:pic>
      <p:pic>
        <p:nvPicPr>
          <p:cNvPr id="77" name="Google Shape;77;p9" descr="D:\Dispatcher\Phoenix\Logos\logo_scantrip.png"/>
          <p:cNvPicPr preferRelativeResize="0"/>
          <p:nvPr/>
        </p:nvPicPr>
        <p:blipFill rotWithShape="1">
          <a:blip r:embed="rId5">
            <a:alphaModFix/>
          </a:blip>
          <a:srcRect/>
          <a:stretch/>
        </p:blipFill>
        <p:spPr>
          <a:xfrm>
            <a:off x="1300324" y="3771609"/>
            <a:ext cx="3523347" cy="554361"/>
          </a:xfrm>
          <a:prstGeom prst="rect">
            <a:avLst/>
          </a:prstGeom>
          <a:noFill/>
          <a:ln>
            <a:noFill/>
          </a:ln>
        </p:spPr>
      </p:pic>
      <p:pic>
        <p:nvPicPr>
          <p:cNvPr id="78" name="Google Shape;78;p9"/>
          <p:cNvPicPr preferRelativeResize="0"/>
          <p:nvPr/>
        </p:nvPicPr>
        <p:blipFill rotWithShape="1">
          <a:blip r:embed="rId6">
            <a:alphaModFix/>
          </a:blip>
          <a:srcRect/>
          <a:stretch/>
        </p:blipFill>
        <p:spPr>
          <a:xfrm>
            <a:off x="1945082" y="2796702"/>
            <a:ext cx="2233831" cy="554361"/>
          </a:xfrm>
          <a:prstGeom prst="rect">
            <a:avLst/>
          </a:prstGeom>
          <a:noFill/>
          <a:ln>
            <a:noFill/>
          </a:ln>
        </p:spPr>
      </p:pic>
      <p:pic>
        <p:nvPicPr>
          <p:cNvPr id="79" name="Google Shape;79;p9"/>
          <p:cNvPicPr preferRelativeResize="0"/>
          <p:nvPr/>
        </p:nvPicPr>
        <p:blipFill rotWithShape="1">
          <a:blip r:embed="rId7">
            <a:alphaModFix/>
          </a:blip>
          <a:srcRect/>
          <a:stretch/>
        </p:blipFill>
        <p:spPr>
          <a:xfrm>
            <a:off x="11848711" y="458645"/>
            <a:ext cx="2237885" cy="1910066"/>
          </a:xfrm>
          <a:prstGeom prst="rect">
            <a:avLst/>
          </a:prstGeom>
          <a:noFill/>
          <a:ln>
            <a:noFill/>
          </a:ln>
        </p:spPr>
      </p:pic>
      <p:pic>
        <p:nvPicPr>
          <p:cNvPr id="80" name="Google Shape;80;p9"/>
          <p:cNvPicPr preferRelativeResize="0"/>
          <p:nvPr/>
        </p:nvPicPr>
        <p:blipFill>
          <a:blip r:embed="rId8">
            <a:alphaModFix/>
          </a:blip>
          <a:stretch>
            <a:fillRect/>
          </a:stretch>
        </p:blipFill>
        <p:spPr>
          <a:xfrm>
            <a:off x="2137937" y="745021"/>
            <a:ext cx="1848120" cy="1759680"/>
          </a:xfrm>
          <a:prstGeom prst="rect">
            <a:avLst/>
          </a:prstGeom>
          <a:noFill/>
          <a:ln>
            <a:noFill/>
          </a:ln>
        </p:spPr>
      </p:pic>
      <p:pic>
        <p:nvPicPr>
          <p:cNvPr id="81" name="Google Shape;81;p9"/>
          <p:cNvPicPr preferRelativeResize="0"/>
          <p:nvPr/>
        </p:nvPicPr>
        <p:blipFill>
          <a:blip r:embed="rId9">
            <a:alphaModFix/>
          </a:blip>
          <a:stretch>
            <a:fillRect/>
          </a:stretch>
        </p:blipFill>
        <p:spPr>
          <a:xfrm>
            <a:off x="6759775" y="742424"/>
            <a:ext cx="2376836" cy="1759675"/>
          </a:xfrm>
          <a:prstGeom prst="rect">
            <a:avLst/>
          </a:prstGeom>
          <a:noFill/>
          <a:ln>
            <a:noFill/>
          </a:ln>
        </p:spPr>
      </p:pic>
      <p:sp>
        <p:nvSpPr>
          <p:cNvPr id="82" name="Google Shape;82;p9"/>
          <p:cNvSpPr txBox="1"/>
          <p:nvPr/>
        </p:nvSpPr>
        <p:spPr>
          <a:xfrm>
            <a:off x="425550" y="0"/>
            <a:ext cx="9956100" cy="924600"/>
          </a:xfrm>
          <a:prstGeom prst="rect">
            <a:avLst/>
          </a:prstGeom>
          <a:noFill/>
          <a:ln>
            <a:noFill/>
          </a:ln>
        </p:spPr>
        <p:txBody>
          <a:bodyPr spcFirstLastPara="1" wrap="square" lIns="0" tIns="9425"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A FAMILY OF WORKFLOW AUTOMATION SOLUTIONS</a:t>
            </a:r>
            <a:endParaRPr sz="2500" b="1">
              <a:solidFill>
                <a:srgbClr val="38256E"/>
              </a:solidFill>
              <a:latin typeface="Calibri"/>
              <a:ea typeface="Calibri"/>
              <a:cs typeface="Calibri"/>
              <a:sym typeface="Calibri"/>
            </a:endParaRPr>
          </a:p>
        </p:txBody>
      </p:sp>
      <p:sp>
        <p:nvSpPr>
          <p:cNvPr id="83" name="Google Shape;83;p9"/>
          <p:cNvSpPr txBox="1"/>
          <p:nvPr/>
        </p:nvSpPr>
        <p:spPr>
          <a:xfrm>
            <a:off x="4562953" y="5026112"/>
            <a:ext cx="2376900" cy="72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solidFill>
                  <a:srgbClr val="38256E"/>
                </a:solidFill>
              </a:rPr>
              <a:t>On-Premise and Hybrid </a:t>
            </a:r>
            <a:endParaRPr>
              <a:solidFill>
                <a:srgbClr val="38256E"/>
              </a:solidFill>
            </a:endParaRPr>
          </a:p>
          <a:p>
            <a:pPr marL="0" lvl="0" indent="0" algn="ctr" rtl="0">
              <a:lnSpc>
                <a:spcPct val="115000"/>
              </a:lnSpc>
              <a:spcBef>
                <a:spcPts val="0"/>
              </a:spcBef>
              <a:spcAft>
                <a:spcPts val="0"/>
              </a:spcAft>
              <a:buClr>
                <a:schemeClr val="dk1"/>
              </a:buClr>
              <a:buSzPts val="1100"/>
              <a:buFont typeface="Arial"/>
              <a:buNone/>
            </a:pPr>
            <a:r>
              <a:rPr lang="en-US">
                <a:solidFill>
                  <a:srgbClr val="38256E"/>
                </a:solidFill>
              </a:rPr>
              <a:t>Installations </a:t>
            </a:r>
            <a:r>
              <a:rPr lang="en-US" b="1">
                <a:solidFill>
                  <a:srgbClr val="38256E"/>
                </a:solidFill>
              </a:rPr>
              <a:t>SUPPORTED!</a:t>
            </a:r>
            <a:endParaRPr b="1">
              <a:solidFill>
                <a:srgbClr val="38256E"/>
              </a:solidFill>
              <a:latin typeface="Calibri"/>
              <a:ea typeface="Calibri"/>
              <a:cs typeface="Calibri"/>
              <a:sym typeface="Calibri"/>
            </a:endParaRPr>
          </a:p>
        </p:txBody>
      </p:sp>
      <p:pic>
        <p:nvPicPr>
          <p:cNvPr id="84" name="Google Shape;84;p9"/>
          <p:cNvPicPr preferRelativeResize="0"/>
          <p:nvPr/>
        </p:nvPicPr>
        <p:blipFill>
          <a:blip r:embed="rId10">
            <a:alphaModFix/>
          </a:blip>
          <a:stretch>
            <a:fillRect/>
          </a:stretch>
        </p:blipFill>
        <p:spPr>
          <a:xfrm>
            <a:off x="11263058" y="3234888"/>
            <a:ext cx="2782377" cy="1633025"/>
          </a:xfrm>
          <a:prstGeom prst="rect">
            <a:avLst/>
          </a:prstGeom>
          <a:noFill/>
          <a:ln>
            <a:noFill/>
          </a:ln>
        </p:spPr>
      </p:pic>
      <p:sp>
        <p:nvSpPr>
          <p:cNvPr id="85" name="Google Shape;85;p9"/>
          <p:cNvSpPr/>
          <p:nvPr/>
        </p:nvSpPr>
        <p:spPr>
          <a:xfrm>
            <a:off x="10431185" y="5393138"/>
            <a:ext cx="1089300" cy="1090200"/>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7"/>
          <p:cNvPicPr preferRelativeResize="0"/>
          <p:nvPr/>
        </p:nvPicPr>
        <p:blipFill rotWithShape="1">
          <a:blip r:embed="rId3">
            <a:alphaModFix/>
          </a:blip>
          <a:srcRect l="70545" t="-3669" r="3298"/>
          <a:stretch/>
        </p:blipFill>
        <p:spPr>
          <a:xfrm>
            <a:off x="315650" y="1133509"/>
            <a:ext cx="3643950" cy="3554108"/>
          </a:xfrm>
          <a:prstGeom prst="rect">
            <a:avLst/>
          </a:prstGeom>
          <a:noFill/>
          <a:ln>
            <a:noFill/>
          </a:ln>
        </p:spPr>
      </p:pic>
      <p:sp>
        <p:nvSpPr>
          <p:cNvPr id="177" name="Google Shape;177;p17"/>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20</a:t>
            </a:fld>
            <a:endParaRPr/>
          </a:p>
        </p:txBody>
      </p:sp>
      <p:pic>
        <p:nvPicPr>
          <p:cNvPr id="178" name="Google Shape;178;p17"/>
          <p:cNvPicPr preferRelativeResize="0"/>
          <p:nvPr/>
        </p:nvPicPr>
        <p:blipFill>
          <a:blip r:embed="rId4">
            <a:alphaModFix/>
          </a:blip>
          <a:stretch>
            <a:fillRect/>
          </a:stretch>
        </p:blipFill>
        <p:spPr>
          <a:xfrm>
            <a:off x="146275" y="241325"/>
            <a:ext cx="1836076" cy="441950"/>
          </a:xfrm>
          <a:prstGeom prst="rect">
            <a:avLst/>
          </a:prstGeom>
          <a:noFill/>
          <a:ln>
            <a:noFill/>
          </a:ln>
        </p:spPr>
      </p:pic>
      <p:sp>
        <p:nvSpPr>
          <p:cNvPr id="179" name="Google Shape;179;p17"/>
          <p:cNvSpPr txBox="1"/>
          <p:nvPr/>
        </p:nvSpPr>
        <p:spPr>
          <a:xfrm>
            <a:off x="3959600" y="684505"/>
            <a:ext cx="7109123" cy="54547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200" b="1">
                <a:solidFill>
                  <a:srgbClr val="38256E"/>
                </a:solidFill>
                <a:latin typeface="Calibri"/>
                <a:ea typeface="Calibri"/>
                <a:cs typeface="Calibri"/>
                <a:sym typeface="Calibri"/>
              </a:rPr>
              <a:t>User Licenses</a:t>
            </a:r>
            <a:endParaRPr sz="1200" b="1">
              <a:solidFill>
                <a:srgbClr val="38256E"/>
              </a:solidFill>
              <a:latin typeface="Calibri"/>
              <a:ea typeface="Calibri"/>
              <a:cs typeface="Calibri"/>
              <a:sym typeface="Calibri"/>
            </a:endParaRPr>
          </a:p>
          <a:p>
            <a:pPr>
              <a:lnSpc>
                <a:spcPct val="115000"/>
              </a:lnSpc>
              <a:spcBef>
                <a:spcPts val="1200"/>
              </a:spcBef>
            </a:pPr>
            <a:r>
              <a:rPr lang="en-US" sz="1200" dirty="0">
                <a:solidFill>
                  <a:srgbClr val="38256E"/>
                </a:solidFill>
                <a:latin typeface="Calibri"/>
                <a:ea typeface="Calibri"/>
                <a:cs typeface="Calibri"/>
                <a:sym typeface="Calibri"/>
              </a:rPr>
              <a:t>User Licenses are required for unique user that needs to participate in a people-based workflow using one of the following nodes:</a:t>
            </a:r>
            <a:endParaRPr lang="en-US" sz="1200" dirty="0">
              <a:solidFill>
                <a:srgbClr val="38256E"/>
              </a:solidFill>
              <a:latin typeface="Calibri"/>
              <a:ea typeface="Calibri"/>
              <a:cs typeface="Calibri"/>
            </a:endParaRPr>
          </a:p>
          <a:p>
            <a:pPr marL="91440" indent="-91440">
              <a:spcBef>
                <a:spcPts val="800"/>
              </a:spcBef>
              <a:buChar char="•"/>
            </a:pPr>
            <a:r>
              <a:rPr lang="en-US" sz="1200">
                <a:solidFill>
                  <a:srgbClr val="38256E"/>
                </a:solidFill>
                <a:latin typeface="Calibri"/>
                <a:ea typeface="Calibri"/>
                <a:cs typeface="Calibri"/>
                <a:sym typeface="Calibri"/>
              </a:rPr>
              <a:t>People – User</a:t>
            </a:r>
            <a:endParaRPr sz="1200">
              <a:solidFill>
                <a:srgbClr val="38256E"/>
              </a:solidFill>
              <a:latin typeface="Calibri"/>
              <a:ea typeface="Calibri"/>
              <a:cs typeface="Calibri"/>
            </a:endParaRPr>
          </a:p>
          <a:p>
            <a:pPr marL="91440" indent="-91440">
              <a:spcBef>
                <a:spcPts val="800"/>
              </a:spcBef>
              <a:buChar char="•"/>
            </a:pPr>
            <a:r>
              <a:rPr lang="en-US" sz="1200">
                <a:solidFill>
                  <a:srgbClr val="38256E"/>
                </a:solidFill>
                <a:latin typeface="Calibri"/>
                <a:ea typeface="Calibri"/>
                <a:cs typeface="Calibri"/>
              </a:rPr>
              <a:t>People – Queue</a:t>
            </a:r>
          </a:p>
          <a:p>
            <a:pPr marL="91440" indent="-91440">
              <a:spcBef>
                <a:spcPts val="800"/>
              </a:spcBef>
              <a:buChar char="•"/>
            </a:pPr>
            <a:r>
              <a:rPr lang="en-US" sz="1200">
                <a:solidFill>
                  <a:srgbClr val="38256E"/>
                </a:solidFill>
                <a:latin typeface="Calibri"/>
                <a:ea typeface="Calibri"/>
                <a:cs typeface="Calibri"/>
              </a:rPr>
              <a:t>People – Group</a:t>
            </a:r>
          </a:p>
          <a:p>
            <a:pPr marL="91440" indent="-91440">
              <a:spcBef>
                <a:spcPts val="800"/>
              </a:spcBef>
              <a:buChar char="•"/>
            </a:pPr>
            <a:r>
              <a:rPr lang="en-US" sz="1200">
                <a:solidFill>
                  <a:srgbClr val="38256E"/>
                </a:solidFill>
                <a:latin typeface="Calibri"/>
                <a:ea typeface="Calibri"/>
                <a:cs typeface="Calibri"/>
              </a:rPr>
              <a:t>People – Edit &amp; Approve</a:t>
            </a:r>
          </a:p>
          <a:p>
            <a:pPr marL="91440" indent="-91440">
              <a:spcBef>
                <a:spcPts val="800"/>
              </a:spcBef>
              <a:buChar char="•"/>
            </a:pPr>
            <a:r>
              <a:rPr lang="en-US" sz="1200">
                <a:solidFill>
                  <a:srgbClr val="38256E"/>
                </a:solidFill>
                <a:latin typeface="Calibri"/>
                <a:ea typeface="Calibri"/>
                <a:cs typeface="Calibri"/>
              </a:rPr>
              <a:t>People Queue – Edit &amp; Approve</a:t>
            </a:r>
          </a:p>
          <a:p>
            <a:pPr marL="91440" indent="-91440">
              <a:spcBef>
                <a:spcPts val="800"/>
              </a:spcBef>
              <a:buChar char="•"/>
            </a:pPr>
            <a:r>
              <a:rPr lang="en-US" sz="1200">
                <a:solidFill>
                  <a:srgbClr val="38256E"/>
                </a:solidFill>
                <a:latin typeface="Calibri"/>
                <a:ea typeface="Calibri"/>
                <a:cs typeface="Calibri"/>
              </a:rPr>
              <a:t>Collaboration</a:t>
            </a:r>
            <a:endParaRPr lang="en-US" sz="1200" dirty="0">
              <a:solidFill>
                <a:srgbClr val="38256E"/>
              </a:solidFill>
              <a:latin typeface="Calibri"/>
              <a:ea typeface="Calibri"/>
              <a:cs typeface="Calibri"/>
              <a:sym typeface="Calibri"/>
            </a:endParaRPr>
          </a:p>
          <a:p>
            <a:pPr marL="91440" indent="-91440">
              <a:spcBef>
                <a:spcPts val="800"/>
              </a:spcBef>
              <a:buChar char="•"/>
            </a:pPr>
            <a:r>
              <a:rPr lang="en-US" sz="1200">
                <a:solidFill>
                  <a:srgbClr val="38256E"/>
                </a:solidFill>
                <a:latin typeface="Calibri"/>
                <a:ea typeface="Calibri"/>
                <a:cs typeface="Calibri"/>
              </a:rPr>
              <a:t>Survey</a:t>
            </a:r>
            <a:endParaRPr lang="en-US" sz="1200" dirty="0">
              <a:solidFill>
                <a:srgbClr val="38256E"/>
              </a:solidFill>
              <a:latin typeface="Calibri"/>
              <a:ea typeface="Calibri"/>
              <a:cs typeface="Calibri"/>
              <a:sym typeface="Calibri"/>
            </a:endParaRPr>
          </a:p>
          <a:p>
            <a:pPr marL="0" lvl="0" indent="0" algn="l" rtl="0">
              <a:lnSpc>
                <a:spcPct val="115000"/>
              </a:lnSpc>
              <a:spcBef>
                <a:spcPts val="1200"/>
              </a:spcBef>
              <a:spcAft>
                <a:spcPts val="0"/>
              </a:spcAft>
              <a:buNone/>
            </a:pPr>
            <a:r>
              <a:rPr lang="en-US" sz="1200" b="1">
                <a:solidFill>
                  <a:srgbClr val="38256E"/>
                </a:solidFill>
                <a:latin typeface="Calibri"/>
                <a:ea typeface="Calibri"/>
                <a:cs typeface="Calibri"/>
                <a:sym typeface="Calibri"/>
              </a:rPr>
              <a:t>Key Details:</a:t>
            </a:r>
            <a:endParaRPr sz="1200" b="1">
              <a:solidFill>
                <a:srgbClr val="38256E"/>
              </a:solidFill>
              <a:latin typeface="Calibri"/>
              <a:ea typeface="Calibri"/>
              <a:cs typeface="Calibri"/>
              <a:sym typeface="Calibri"/>
            </a:endParaRPr>
          </a:p>
          <a:p>
            <a:pPr marL="457200" lvl="0" indent="-298450" algn="l" rtl="0">
              <a:lnSpc>
                <a:spcPct val="115000"/>
              </a:lnSpc>
              <a:spcBef>
                <a:spcPts val="1200"/>
              </a:spcBef>
              <a:spcAft>
                <a:spcPts val="0"/>
              </a:spcAft>
              <a:buClr>
                <a:schemeClr val="dk1"/>
              </a:buClr>
              <a:buSzPts val="1100"/>
              <a:buChar char="•"/>
            </a:pPr>
            <a:r>
              <a:rPr lang="en-US" sz="1200">
                <a:solidFill>
                  <a:srgbClr val="38256E"/>
                </a:solidFill>
                <a:latin typeface="Calibri"/>
                <a:ea typeface="Calibri"/>
                <a:cs typeface="Calibri"/>
                <a:sym typeface="Calibri"/>
              </a:rPr>
              <a:t>User Licenses are available only for the Stratus Business and Enterprise Tiers.</a:t>
            </a:r>
            <a:endParaRPr sz="1200">
              <a:solidFill>
                <a:srgbClr val="38256E"/>
              </a:solidFill>
              <a:latin typeface="Calibri"/>
              <a:ea typeface="Calibri"/>
              <a:cs typeface="Calibri"/>
            </a:endParaRPr>
          </a:p>
          <a:p>
            <a:pPr marL="457200" lvl="0" indent="-298450" algn="l" rtl="0">
              <a:lnSpc>
                <a:spcPct val="115000"/>
              </a:lnSpc>
              <a:spcBef>
                <a:spcPts val="0"/>
              </a:spcBef>
              <a:spcAft>
                <a:spcPts val="0"/>
              </a:spcAft>
              <a:buClr>
                <a:schemeClr val="dk1"/>
              </a:buClr>
              <a:buSzPts val="1100"/>
              <a:buChar char="•"/>
            </a:pPr>
            <a:r>
              <a:rPr lang="en-US" sz="1200" dirty="0">
                <a:solidFill>
                  <a:srgbClr val="38256E"/>
                </a:solidFill>
                <a:latin typeface="Calibri"/>
                <a:ea typeface="Calibri"/>
                <a:cs typeface="Calibri"/>
                <a:sym typeface="Calibri"/>
              </a:rPr>
              <a:t>They enable people-based workflow capabilities, facilitating the capture and processing of documents through various devices.</a:t>
            </a:r>
            <a:endParaRPr lang="en-US" sz="1200" dirty="0">
              <a:solidFill>
                <a:srgbClr val="38256E"/>
              </a:solidFill>
              <a:latin typeface="Calibri"/>
              <a:ea typeface="Calibri"/>
              <a:cs typeface="Calibri"/>
            </a:endParaRPr>
          </a:p>
          <a:p>
            <a:pPr marL="457200" indent="-298450">
              <a:lnSpc>
                <a:spcPct val="114999"/>
              </a:lnSpc>
              <a:buSzPts val="1100"/>
              <a:buChar char="•"/>
            </a:pPr>
            <a:r>
              <a:rPr lang="en-US" sz="1200" dirty="0">
                <a:solidFill>
                  <a:srgbClr val="38256E"/>
                </a:solidFill>
                <a:latin typeface="Calibri"/>
                <a:ea typeface="Calibri"/>
                <a:cs typeface="Calibri"/>
              </a:rPr>
              <a:t>User Licenses are NOT required for general portal users to manage workflows, devices, settings, forms, etc.</a:t>
            </a:r>
            <a:endParaRPr lang="en-US" sz="1200" dirty="0">
              <a:solidFill>
                <a:srgbClr val="38256E"/>
              </a:solidFill>
              <a:latin typeface="Calibri"/>
              <a:ea typeface="Calibri"/>
              <a:cs typeface="Calibri"/>
              <a:sym typeface="Calibri"/>
            </a:endParaRPr>
          </a:p>
          <a:p>
            <a:pPr marL="0" lvl="0" indent="0" algn="l" rtl="0">
              <a:lnSpc>
                <a:spcPct val="115000"/>
              </a:lnSpc>
              <a:spcBef>
                <a:spcPts val="1200"/>
              </a:spcBef>
              <a:spcAft>
                <a:spcPts val="1200"/>
              </a:spcAft>
              <a:buNone/>
            </a:pPr>
            <a:r>
              <a:rPr lang="en-US" sz="1200" b="1" dirty="0">
                <a:solidFill>
                  <a:srgbClr val="38256E"/>
                </a:solidFill>
                <a:latin typeface="Calibri"/>
                <a:ea typeface="Calibri"/>
                <a:cs typeface="Calibri"/>
                <a:sym typeface="Calibri"/>
              </a:rPr>
              <a:t>Note: </a:t>
            </a:r>
            <a:r>
              <a:rPr lang="en-US" sz="1200" dirty="0">
                <a:solidFill>
                  <a:srgbClr val="38256E"/>
                </a:solidFill>
                <a:latin typeface="Calibri"/>
                <a:ea typeface="Calibri"/>
                <a:cs typeface="Calibri"/>
                <a:sym typeface="Calibri"/>
              </a:rPr>
              <a:t>The number of User Licenses purchased should align with the number of individuals expected to interact with documents, data, and jobs through the Dispatcher Stratus portal during workflow processing.</a:t>
            </a:r>
            <a:endParaRPr dirty="0">
              <a:solidFill>
                <a:srgbClr val="38256E"/>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8"/>
          <p:cNvPicPr preferRelativeResize="0"/>
          <p:nvPr/>
        </p:nvPicPr>
        <p:blipFill rotWithShape="1">
          <a:blip r:embed="rId3">
            <a:alphaModFix/>
          </a:blip>
          <a:srcRect l="70545" t="-3669" r="3298"/>
          <a:stretch/>
        </p:blipFill>
        <p:spPr>
          <a:xfrm>
            <a:off x="8293450" y="3081925"/>
            <a:ext cx="3178849" cy="3100500"/>
          </a:xfrm>
          <a:prstGeom prst="rect">
            <a:avLst/>
          </a:prstGeom>
          <a:noFill/>
          <a:ln>
            <a:noFill/>
          </a:ln>
        </p:spPr>
      </p:pic>
      <p:sp>
        <p:nvSpPr>
          <p:cNvPr id="185" name="Google Shape;185;p18"/>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21</a:t>
            </a:fld>
            <a:endParaRPr/>
          </a:p>
        </p:txBody>
      </p:sp>
      <p:sp>
        <p:nvSpPr>
          <p:cNvPr id="186" name="Google Shape;186;p18"/>
          <p:cNvSpPr txBox="1"/>
          <p:nvPr/>
        </p:nvSpPr>
        <p:spPr>
          <a:xfrm>
            <a:off x="2288950" y="0"/>
            <a:ext cx="63654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USER LICENSES</a:t>
            </a:r>
            <a:r>
              <a:rPr lang="en-US" sz="2500" b="1" i="1">
                <a:solidFill>
                  <a:srgbClr val="9E9E9E"/>
                </a:solidFill>
                <a:latin typeface="Calibri"/>
                <a:ea typeface="Calibri"/>
                <a:cs typeface="Calibri"/>
                <a:sym typeface="Calibri"/>
              </a:rPr>
              <a:t> - BUSINESS</a:t>
            </a:r>
            <a:endParaRPr sz="2500" i="1">
              <a:solidFill>
                <a:srgbClr val="9E9E9E"/>
              </a:solidFill>
              <a:latin typeface="Calibri"/>
              <a:ea typeface="Calibri"/>
              <a:cs typeface="Calibri"/>
              <a:sym typeface="Calibri"/>
            </a:endParaRPr>
          </a:p>
        </p:txBody>
      </p:sp>
      <p:pic>
        <p:nvPicPr>
          <p:cNvPr id="187" name="Google Shape;187;p18"/>
          <p:cNvPicPr preferRelativeResize="0"/>
          <p:nvPr/>
        </p:nvPicPr>
        <p:blipFill>
          <a:blip r:embed="rId4">
            <a:alphaModFix/>
          </a:blip>
          <a:stretch>
            <a:fillRect/>
          </a:stretch>
        </p:blipFill>
        <p:spPr>
          <a:xfrm>
            <a:off x="146275" y="241325"/>
            <a:ext cx="1836076" cy="441950"/>
          </a:xfrm>
          <a:prstGeom prst="rect">
            <a:avLst/>
          </a:prstGeom>
          <a:noFill/>
          <a:ln>
            <a:noFill/>
          </a:ln>
        </p:spPr>
      </p:pic>
      <p:graphicFrame>
        <p:nvGraphicFramePr>
          <p:cNvPr id="188" name="Google Shape;188;p18"/>
          <p:cNvGraphicFramePr/>
          <p:nvPr>
            <p:extLst>
              <p:ext uri="{D42A27DB-BD31-4B8C-83A1-F6EECF244321}">
                <p14:modId xmlns:p14="http://schemas.microsoft.com/office/powerpoint/2010/main" val="1718641879"/>
              </p:ext>
            </p:extLst>
          </p:nvPr>
        </p:nvGraphicFramePr>
        <p:xfrm>
          <a:off x="535850" y="1169215"/>
          <a:ext cx="3289000" cy="4040300"/>
        </p:xfrm>
        <a:graphic>
          <a:graphicData uri="http://schemas.openxmlformats.org/drawingml/2006/table">
            <a:tbl>
              <a:tblPr>
                <a:noFill/>
                <a:tableStyleId>{A300FE13-4529-4BDE-A557-FEC86FE4ADAF}</a:tableStyleId>
              </a:tblPr>
              <a:tblGrid>
                <a:gridCol w="745250">
                  <a:extLst>
                    <a:ext uri="{9D8B030D-6E8A-4147-A177-3AD203B41FA5}">
                      <a16:colId xmlns:a16="http://schemas.microsoft.com/office/drawing/2014/main" val="20000"/>
                    </a:ext>
                  </a:extLst>
                </a:gridCol>
                <a:gridCol w="1791650">
                  <a:extLst>
                    <a:ext uri="{9D8B030D-6E8A-4147-A177-3AD203B41FA5}">
                      <a16:colId xmlns:a16="http://schemas.microsoft.com/office/drawing/2014/main" val="20001"/>
                    </a:ext>
                  </a:extLst>
                </a:gridCol>
                <a:gridCol w="7521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User Licenses</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AEYAA2F</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$239.50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AEYAA2G</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a:t>
                      </a:r>
                      <a:r>
                        <a:rPr lang="en-US" sz="1000">
                          <a:solidFill>
                            <a:srgbClr val="38256E"/>
                          </a:solidFill>
                          <a:latin typeface="Calibri"/>
                          <a:ea typeface="Calibri"/>
                          <a:cs typeface="Calibri"/>
                          <a:sym typeface="Calibri"/>
                        </a:rPr>
                        <a:t> 2 year (1-99)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$455.05</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AEYAA2H</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$646.65</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AEYAA2J</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$814.30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AEYAA2K</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5 year (1-99)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$958.00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AEYAA2M</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(100-499)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$203.58</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AEYAA2N</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a:t>
                      </a:r>
                      <a:r>
                        <a:rPr lang="en-US" sz="1000">
                          <a:solidFill>
                            <a:srgbClr val="38256E"/>
                          </a:solidFill>
                          <a:latin typeface="Calibri"/>
                          <a:ea typeface="Calibri"/>
                          <a:cs typeface="Calibri"/>
                          <a:sym typeface="Calibri"/>
                        </a:rPr>
                        <a:t> 2 year (100-499)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386.80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AEYAA2P</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(100-499)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549.67</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AEYAA2R</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(100-499)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692.17</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AEYAA2T</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5 year (100-499)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814.32</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89" name="Google Shape;189;p18"/>
          <p:cNvGraphicFramePr/>
          <p:nvPr/>
        </p:nvGraphicFramePr>
        <p:xfrm>
          <a:off x="7774850" y="1169215"/>
          <a:ext cx="3336625" cy="1798200"/>
        </p:xfrm>
        <a:graphic>
          <a:graphicData uri="http://schemas.openxmlformats.org/drawingml/2006/table">
            <a:tbl>
              <a:tblPr>
                <a:noFill/>
                <a:tableStyleId>{A300FE13-4529-4BDE-A557-FEC86FE4ADAF}</a:tableStyleId>
              </a:tblPr>
              <a:tblGrid>
                <a:gridCol w="879475">
                  <a:extLst>
                    <a:ext uri="{9D8B030D-6E8A-4147-A177-3AD203B41FA5}">
                      <a16:colId xmlns:a16="http://schemas.microsoft.com/office/drawing/2014/main" val="20000"/>
                    </a:ext>
                  </a:extLst>
                </a:gridCol>
                <a:gridCol w="1686000">
                  <a:extLst>
                    <a:ext uri="{9D8B030D-6E8A-4147-A177-3AD203B41FA5}">
                      <a16:colId xmlns:a16="http://schemas.microsoft.com/office/drawing/2014/main" val="20001"/>
                    </a:ext>
                  </a:extLst>
                </a:gridCol>
                <a:gridCol w="771150">
                  <a:extLst>
                    <a:ext uri="{9D8B030D-6E8A-4147-A177-3AD203B41FA5}">
                      <a16:colId xmlns:a16="http://schemas.microsoft.com/office/drawing/2014/main" val="20002"/>
                    </a:ext>
                  </a:extLst>
                </a:gridCol>
              </a:tblGrid>
              <a:tr h="249525">
                <a:tc gridSpan="3">
                  <a:txBody>
                    <a:bodyPr/>
                    <a:lstStyle/>
                    <a:p>
                      <a:pPr marL="0" lvl="0" indent="0" algn="ctr" rtl="0">
                        <a:spcBef>
                          <a:spcPts val="0"/>
                        </a:spcBef>
                        <a:spcAft>
                          <a:spcPts val="0"/>
                        </a:spcAft>
                        <a:buNone/>
                      </a:pPr>
                      <a:r>
                        <a:rPr lang="en-US" sz="1000" b="1">
                          <a:solidFill>
                            <a:schemeClr val="lt1"/>
                          </a:solidFill>
                          <a:latin typeface="Calibri"/>
                          <a:ea typeface="Calibri"/>
                          <a:cs typeface="Calibri"/>
                          <a:sym typeface="Calibri"/>
                        </a:rPr>
                        <a:t>Installation Fees and Pro Services</a:t>
                      </a:r>
                      <a:endParaRPr sz="1000">
                        <a:solidFill>
                          <a:schemeClr val="lt1"/>
                        </a:solidFill>
                        <a:latin typeface="Calibri"/>
                        <a:ea typeface="Calibri"/>
                        <a:cs typeface="Calibri"/>
                        <a:sym typeface="Calibri"/>
                      </a:endParaRPr>
                    </a:p>
                  </a:txBody>
                  <a:tcPr marL="91425" marR="91425" marT="91425" marB="91425">
                    <a:solidFill>
                      <a:srgbClr val="38256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7640005345</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Consultation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for DP</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$200.00</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1"/>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7640005346</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DEVELOPMENT SERVICES FOR DP</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extLst>
                  <a:ext uri="{0D108BD9-81ED-4DB2-BD59-A6C34878D82A}">
                    <a16:rowId xmlns:a16="http://schemas.microsoft.com/office/drawing/2014/main" val="10002"/>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7640015792</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DP REMOTE INSTALLATION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BY SEC</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p>
                      <a:pPr marL="0" lvl="0" indent="0" algn="l" rtl="0">
                        <a:spcBef>
                          <a:spcPts val="0"/>
                        </a:spcBef>
                        <a:spcAft>
                          <a:spcPts val="0"/>
                        </a:spcAft>
                        <a:buNone/>
                      </a:pP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graphicFrame>
        <p:nvGraphicFramePr>
          <p:cNvPr id="190" name="Google Shape;190;p18"/>
          <p:cNvGraphicFramePr/>
          <p:nvPr>
            <p:extLst>
              <p:ext uri="{D42A27DB-BD31-4B8C-83A1-F6EECF244321}">
                <p14:modId xmlns:p14="http://schemas.microsoft.com/office/powerpoint/2010/main" val="1933329996"/>
              </p:ext>
            </p:extLst>
          </p:nvPr>
        </p:nvGraphicFramePr>
        <p:xfrm>
          <a:off x="4115738" y="1169215"/>
          <a:ext cx="3446525" cy="4040300"/>
        </p:xfrm>
        <a:graphic>
          <a:graphicData uri="http://schemas.openxmlformats.org/drawingml/2006/table">
            <a:tbl>
              <a:tblPr>
                <a:noFill/>
                <a:tableStyleId>{A300FE13-4529-4BDE-A557-FEC86FE4ADAF}</a:tableStyleId>
              </a:tblPr>
              <a:tblGrid>
                <a:gridCol w="780950">
                  <a:extLst>
                    <a:ext uri="{9D8B030D-6E8A-4147-A177-3AD203B41FA5}">
                      <a16:colId xmlns:a16="http://schemas.microsoft.com/office/drawing/2014/main" val="20000"/>
                    </a:ext>
                  </a:extLst>
                </a:gridCol>
                <a:gridCol w="1877450">
                  <a:extLst>
                    <a:ext uri="{9D8B030D-6E8A-4147-A177-3AD203B41FA5}">
                      <a16:colId xmlns:a16="http://schemas.microsoft.com/office/drawing/2014/main" val="20001"/>
                    </a:ext>
                  </a:extLst>
                </a:gridCol>
                <a:gridCol w="788125">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User Licenses</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AEYAA2U</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(500-1999)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$173.04</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AEYAA2V</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2 year (500-1999)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328.78</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AEYAA2W</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(500-1999)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467.21</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AEYAA2Y</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(500-1999)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588.34</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AEYAA30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5 year (500-1999)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692.16</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AEYAA31</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(2000+)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$147.08</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AEYAA32</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2 year (2000+)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279.45</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AEYAA33</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3 year (2000+)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397.12</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AEYAA34</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4 year (2000+)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500.07</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AEYAA35</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5 year (2000+)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588.32</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sp>
        <p:nvSpPr>
          <p:cNvPr id="191" name="Google Shape;191;p18"/>
          <p:cNvSpPr/>
          <p:nvPr/>
        </p:nvSpPr>
        <p:spPr>
          <a:xfrm>
            <a:off x="7600050" y="3040675"/>
            <a:ext cx="1265100" cy="646500"/>
          </a:xfrm>
          <a:prstGeom prst="wedgeRectCallout">
            <a:avLst>
              <a:gd name="adj1" fmla="val -54545"/>
              <a:gd name="adj2" fmla="val -22239"/>
            </a:avLst>
          </a:prstGeom>
          <a:solidFill>
            <a:srgbClr val="8E7CC3"/>
          </a:solidFill>
          <a:ln w="9525" cap="flat" cmpd="sng">
            <a:solidFill>
              <a:srgbClr val="8E7CC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2" name="Google Shape;192;p18"/>
          <p:cNvSpPr txBox="1"/>
          <p:nvPr/>
        </p:nvSpPr>
        <p:spPr>
          <a:xfrm>
            <a:off x="7600050" y="3040675"/>
            <a:ext cx="1265100" cy="6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500" b="1">
                <a:solidFill>
                  <a:srgbClr val="FFFFFF"/>
                </a:solidFill>
                <a:latin typeface="Calibri"/>
                <a:ea typeface="Calibri"/>
                <a:cs typeface="Calibri"/>
                <a:sym typeface="Calibri"/>
              </a:rPr>
              <a:t>UPGRADES </a:t>
            </a:r>
            <a:endParaRPr sz="1500" b="1">
              <a:solidFill>
                <a:srgbClr val="FFFFFF"/>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500" b="1">
                <a:solidFill>
                  <a:srgbClr val="FFFFFF"/>
                </a:solidFill>
                <a:latin typeface="Calibri"/>
                <a:ea typeface="Calibri"/>
                <a:cs typeface="Calibri"/>
                <a:sym typeface="Calibri"/>
              </a:rPr>
              <a:t>AVAILABLE!</a:t>
            </a:r>
            <a:endParaRPr sz="1500" b="1">
              <a:solidFill>
                <a:schemeClr val="lt1"/>
              </a:solidFill>
              <a:latin typeface="Calibri"/>
              <a:ea typeface="Calibri"/>
              <a:cs typeface="Calibri"/>
              <a:sym typeface="Calibri"/>
            </a:endParaRPr>
          </a:p>
        </p:txBody>
      </p:sp>
      <p:sp>
        <p:nvSpPr>
          <p:cNvPr id="193" name="Google Shape;193;p18"/>
          <p:cNvSpPr/>
          <p:nvPr/>
        </p:nvSpPr>
        <p:spPr>
          <a:xfrm>
            <a:off x="3291450" y="5243675"/>
            <a:ext cx="5441100" cy="771600"/>
          </a:xfrm>
          <a:prstGeom prst="wedgeRectCallout">
            <a:avLst>
              <a:gd name="adj1" fmla="val -20164"/>
              <a:gd name="adj2" fmla="val -63097"/>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8"/>
          <p:cNvSpPr txBox="1"/>
          <p:nvPr/>
        </p:nvSpPr>
        <p:spPr>
          <a:xfrm>
            <a:off x="3473955" y="5276450"/>
            <a:ext cx="5125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1200" b="1">
                <a:solidFill>
                  <a:srgbClr val="FFFFFF"/>
                </a:solidFill>
                <a:latin typeface="Calibri"/>
                <a:ea typeface="Calibri"/>
                <a:cs typeface="Calibri"/>
                <a:sym typeface="Calibri"/>
              </a:rPr>
              <a:t>The number of User licenses purchased should equal the number of people expected to interact with documents, data, and jobs through the Dispatcher Stratus portal during workflow processing. </a:t>
            </a:r>
            <a:endParaRPr b="1" i="1" u="none" strike="noStrike" cap="none">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0"/>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22</a:t>
            </a:fld>
            <a:endParaRPr/>
          </a:p>
        </p:txBody>
      </p:sp>
      <p:sp>
        <p:nvSpPr>
          <p:cNvPr id="213" name="Google Shape;213;p20"/>
          <p:cNvSpPr txBox="1"/>
          <p:nvPr/>
        </p:nvSpPr>
        <p:spPr>
          <a:xfrm>
            <a:off x="2288950" y="0"/>
            <a:ext cx="7092600" cy="924600"/>
          </a:xfrm>
          <a:prstGeom prst="rect">
            <a:avLst/>
          </a:prstGeom>
          <a:noFill/>
          <a:ln>
            <a:noFill/>
          </a:ln>
        </p:spPr>
        <p:txBody>
          <a:bodyPr spcFirstLastPara="1" wrap="square" lIns="0" tIns="9425" rIns="0" bIns="0" anchor="ctr" anchorCtr="0">
            <a:noAutofit/>
          </a:bodyPr>
          <a:lstStyle/>
          <a:p>
            <a:pPr>
              <a:lnSpc>
                <a:spcPct val="90000"/>
              </a:lnSpc>
              <a:buSzPts val="2200"/>
            </a:pPr>
            <a:r>
              <a:rPr lang="en-US" sz="2500" b="1">
                <a:solidFill>
                  <a:srgbClr val="38256E"/>
                </a:solidFill>
                <a:latin typeface="Calibri"/>
                <a:ea typeface="Calibri"/>
                <a:cs typeface="Calibri"/>
                <a:sym typeface="Calibri"/>
              </a:rPr>
              <a:t>USER LICENSES</a:t>
            </a:r>
            <a:r>
              <a:rPr lang="en-US" sz="2500" b="1" i="1">
                <a:solidFill>
                  <a:srgbClr val="9E9E9E"/>
                </a:solidFill>
                <a:latin typeface="Calibri"/>
                <a:ea typeface="Calibri"/>
                <a:cs typeface="Calibri"/>
                <a:sym typeface="Calibri"/>
              </a:rPr>
              <a:t> - ENTERPRISE</a:t>
            </a:r>
            <a:endParaRPr sz="2500" b="1" i="1">
              <a:solidFill>
                <a:srgbClr val="9E9E9E"/>
              </a:solidFill>
              <a:latin typeface="Calibri"/>
              <a:ea typeface="Calibri"/>
              <a:cs typeface="Calibri"/>
              <a:sym typeface="Calibri"/>
            </a:endParaRPr>
          </a:p>
        </p:txBody>
      </p:sp>
      <p:pic>
        <p:nvPicPr>
          <p:cNvPr id="214" name="Google Shape;214;p20"/>
          <p:cNvPicPr preferRelativeResize="0"/>
          <p:nvPr/>
        </p:nvPicPr>
        <p:blipFill>
          <a:blip r:embed="rId3">
            <a:alphaModFix/>
          </a:blip>
          <a:stretch>
            <a:fillRect/>
          </a:stretch>
        </p:blipFill>
        <p:spPr>
          <a:xfrm>
            <a:off x="146275" y="241325"/>
            <a:ext cx="1836076" cy="441950"/>
          </a:xfrm>
          <a:prstGeom prst="rect">
            <a:avLst/>
          </a:prstGeom>
          <a:noFill/>
          <a:ln>
            <a:noFill/>
          </a:ln>
        </p:spPr>
      </p:pic>
      <p:graphicFrame>
        <p:nvGraphicFramePr>
          <p:cNvPr id="215" name="Google Shape;215;p20"/>
          <p:cNvGraphicFramePr/>
          <p:nvPr>
            <p:extLst>
              <p:ext uri="{D42A27DB-BD31-4B8C-83A1-F6EECF244321}">
                <p14:modId xmlns:p14="http://schemas.microsoft.com/office/powerpoint/2010/main" val="1773772446"/>
              </p:ext>
            </p:extLst>
          </p:nvPr>
        </p:nvGraphicFramePr>
        <p:xfrm>
          <a:off x="535850" y="1169215"/>
          <a:ext cx="3226550" cy="4040300"/>
        </p:xfrm>
        <a:graphic>
          <a:graphicData uri="http://schemas.openxmlformats.org/drawingml/2006/table">
            <a:tbl>
              <a:tblPr>
                <a:noFill/>
                <a:tableStyleId>{A300FE13-4529-4BDE-A557-FEC86FE4ADAF}</a:tableStyleId>
              </a:tblPr>
              <a:tblGrid>
                <a:gridCol w="745250">
                  <a:extLst>
                    <a:ext uri="{9D8B030D-6E8A-4147-A177-3AD203B41FA5}">
                      <a16:colId xmlns:a16="http://schemas.microsoft.com/office/drawing/2014/main" val="20000"/>
                    </a:ext>
                  </a:extLst>
                </a:gridCol>
                <a:gridCol w="1741700">
                  <a:extLst>
                    <a:ext uri="{9D8B030D-6E8A-4147-A177-3AD203B41FA5}">
                      <a16:colId xmlns:a16="http://schemas.microsoft.com/office/drawing/2014/main" val="20001"/>
                    </a:ext>
                  </a:extLst>
                </a:gridCol>
                <a:gridCol w="73960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User Licenses</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AEYAA0N</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1 year (1-99)</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lvl="0" algn="ctr">
                        <a:buNone/>
                      </a:pPr>
                      <a:r>
                        <a:rPr lang="en-US" sz="1000">
                          <a:solidFill>
                            <a:srgbClr val="38256E"/>
                          </a:solidFill>
                          <a:effectLst/>
                          <a:latin typeface="Calibri"/>
                          <a:sym typeface="Calibri"/>
                        </a:rPr>
                        <a:t>$449.50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AEYAA0P</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$854.05</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AEYAA0R</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(1-99)</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lvl="0" algn="ctr">
                        <a:buNone/>
                      </a:pPr>
                      <a:r>
                        <a:rPr lang="en-US" sz="1000">
                          <a:solidFill>
                            <a:srgbClr val="38256E"/>
                          </a:solidFill>
                          <a:effectLst/>
                          <a:latin typeface="Calibri"/>
                          <a:sym typeface="Calibri"/>
                        </a:rPr>
                        <a:t>$1,213.65</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AEYAA0T</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(1-99)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$1,528.30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AEYAA0U</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5 year (1-99)</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lvl="0" algn="ctr">
                        <a:buNone/>
                      </a:pPr>
                      <a:r>
                        <a:rPr lang="en-US" sz="1000">
                          <a:solidFill>
                            <a:srgbClr val="38256E"/>
                          </a:solidFill>
                          <a:effectLst/>
                          <a:latin typeface="Calibri"/>
                          <a:sym typeface="Calibri"/>
                        </a:rPr>
                        <a:t>$1,798.00</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AEYAA48</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1 year (100-499)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$382.08</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AEYAA49</a:t>
                      </a:r>
                      <a:endParaRPr/>
                    </a:p>
                  </a:txBody>
                  <a:tcPr marL="91425" marR="91425" marT="91425" marB="91425">
                    <a:solidFill>
                      <a:schemeClr val="lt1"/>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(100-499)</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725.95</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AEYAA4A</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(100-499)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1,031.62</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AEYAA4C</a:t>
                      </a:r>
                      <a:endParaRPr/>
                    </a:p>
                  </a:txBody>
                  <a:tcPr marL="91425" marR="91425" marT="91425" marB="91425">
                    <a:solidFill>
                      <a:schemeClr val="lt1"/>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(100-499)</a:t>
                      </a:r>
                      <a:endParaRPr sz="1000">
                        <a:solidFill>
                          <a:srgbClr val="38256E"/>
                        </a:solidFill>
                        <a:latin typeface="Calibri"/>
                        <a:ea typeface="Calibri"/>
                        <a:cs typeface="Calibri"/>
                        <a:sym typeface="Calibri"/>
                      </a:endParaRPr>
                    </a:p>
                  </a:txBody>
                  <a:tcPr marL="91425" marR="91425" marT="91425" marB="91425">
                    <a:solidFill>
                      <a:schemeClr val="lt1"/>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1,299.07</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AEYAA4D</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5 year (100-499)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1,528.32</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216" name="Google Shape;216;p20"/>
          <p:cNvGraphicFramePr/>
          <p:nvPr/>
        </p:nvGraphicFramePr>
        <p:xfrm>
          <a:off x="7774850" y="1169215"/>
          <a:ext cx="3336625" cy="1798200"/>
        </p:xfrm>
        <a:graphic>
          <a:graphicData uri="http://schemas.openxmlformats.org/drawingml/2006/table">
            <a:tbl>
              <a:tblPr>
                <a:noFill/>
                <a:tableStyleId>{A300FE13-4529-4BDE-A557-FEC86FE4ADAF}</a:tableStyleId>
              </a:tblPr>
              <a:tblGrid>
                <a:gridCol w="879475">
                  <a:extLst>
                    <a:ext uri="{9D8B030D-6E8A-4147-A177-3AD203B41FA5}">
                      <a16:colId xmlns:a16="http://schemas.microsoft.com/office/drawing/2014/main" val="20000"/>
                    </a:ext>
                  </a:extLst>
                </a:gridCol>
                <a:gridCol w="1823400">
                  <a:extLst>
                    <a:ext uri="{9D8B030D-6E8A-4147-A177-3AD203B41FA5}">
                      <a16:colId xmlns:a16="http://schemas.microsoft.com/office/drawing/2014/main" val="20001"/>
                    </a:ext>
                  </a:extLst>
                </a:gridCol>
                <a:gridCol w="633750">
                  <a:extLst>
                    <a:ext uri="{9D8B030D-6E8A-4147-A177-3AD203B41FA5}">
                      <a16:colId xmlns:a16="http://schemas.microsoft.com/office/drawing/2014/main" val="20002"/>
                    </a:ext>
                  </a:extLst>
                </a:gridCol>
              </a:tblGrid>
              <a:tr h="249525">
                <a:tc gridSpan="3">
                  <a:txBody>
                    <a:bodyPr/>
                    <a:lstStyle/>
                    <a:p>
                      <a:pPr marL="0" lvl="0" indent="0" algn="ctr" rtl="0">
                        <a:spcBef>
                          <a:spcPts val="0"/>
                        </a:spcBef>
                        <a:spcAft>
                          <a:spcPts val="0"/>
                        </a:spcAft>
                        <a:buNone/>
                      </a:pPr>
                      <a:r>
                        <a:rPr lang="en-US" sz="1000" b="1">
                          <a:solidFill>
                            <a:schemeClr val="lt1"/>
                          </a:solidFill>
                          <a:latin typeface="Calibri"/>
                          <a:ea typeface="Calibri"/>
                          <a:cs typeface="Calibri"/>
                          <a:sym typeface="Calibri"/>
                        </a:rPr>
                        <a:t>Installation Fees and Pro Services</a:t>
                      </a:r>
                      <a:endParaRPr sz="1000">
                        <a:solidFill>
                          <a:schemeClr val="lt1"/>
                        </a:solidFill>
                        <a:latin typeface="Calibri"/>
                        <a:ea typeface="Calibri"/>
                        <a:cs typeface="Calibri"/>
                        <a:sym typeface="Calibri"/>
                      </a:endParaRPr>
                    </a:p>
                  </a:txBody>
                  <a:tcPr marL="91425" marR="91425" marT="91425" marB="91425">
                    <a:solidFill>
                      <a:srgbClr val="38256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7640005345</a:t>
                      </a:r>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Consultation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for DP</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$200.00</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1"/>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7640005346</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SEC DEVELOPMENT SERVICES FOR DP</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txBody>
                  <a:tcPr marL="91425" marR="91425" marT="91425" marB="91425" anchor="ctr">
                    <a:solidFill>
                      <a:srgbClr val="F3F3F3"/>
                    </a:solidFill>
                  </a:tcPr>
                </a:tc>
                <a:extLst>
                  <a:ext uri="{0D108BD9-81ED-4DB2-BD59-A6C34878D82A}">
                    <a16:rowId xmlns:a16="http://schemas.microsoft.com/office/drawing/2014/main" val="10002"/>
                  </a:ext>
                </a:extLst>
              </a:tr>
              <a:tr h="2724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7640015792</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DP REMOTE INSTALLATION </a:t>
                      </a:r>
                      <a:endParaRPr sz="1000">
                        <a:solidFill>
                          <a:srgbClr val="38256E"/>
                        </a:solidFill>
                        <a:latin typeface="Calibri"/>
                        <a:ea typeface="Calibri"/>
                        <a:cs typeface="Calibri"/>
                        <a:sym typeface="Calibri"/>
                      </a:endParaRPr>
                    </a:p>
                    <a:p>
                      <a:pPr marL="0" lvl="0" indent="0" algn="ctr" rtl="0">
                        <a:spcBef>
                          <a:spcPts val="0"/>
                        </a:spcBef>
                        <a:spcAft>
                          <a:spcPts val="0"/>
                        </a:spcAft>
                        <a:buNone/>
                      </a:pPr>
                      <a:r>
                        <a:rPr lang="en-US" sz="1000">
                          <a:solidFill>
                            <a:srgbClr val="38256E"/>
                          </a:solidFill>
                          <a:latin typeface="Calibri"/>
                          <a:ea typeface="Calibri"/>
                          <a:cs typeface="Calibri"/>
                          <a:sym typeface="Calibri"/>
                        </a:rPr>
                        <a:t>SERVICES BY SEC</a:t>
                      </a:r>
                      <a:endParaRPr sz="1000">
                        <a:solidFill>
                          <a:srgbClr val="38256E"/>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$350.00</a:t>
                      </a:r>
                      <a:endParaRPr sz="1000">
                        <a:solidFill>
                          <a:srgbClr val="38256E"/>
                        </a:solidFill>
                        <a:latin typeface="Calibri"/>
                        <a:ea typeface="Calibri"/>
                        <a:cs typeface="Calibri"/>
                        <a:sym typeface="Calibri"/>
                      </a:endParaRPr>
                    </a:p>
                    <a:p>
                      <a:pPr marL="0" lvl="0" indent="0" algn="l" rtl="0">
                        <a:spcBef>
                          <a:spcPts val="0"/>
                        </a:spcBef>
                        <a:spcAft>
                          <a:spcPts val="0"/>
                        </a:spcAft>
                        <a:buNone/>
                      </a:pPr>
                      <a:endParaRPr sz="1000">
                        <a:solidFill>
                          <a:srgbClr val="38256E"/>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217" name="Google Shape;217;p20"/>
          <p:cNvSpPr/>
          <p:nvPr/>
        </p:nvSpPr>
        <p:spPr>
          <a:xfrm>
            <a:off x="1599025" y="5225550"/>
            <a:ext cx="5214900" cy="738900"/>
          </a:xfrm>
          <a:prstGeom prst="wedgeRectCallout">
            <a:avLst>
              <a:gd name="adj1" fmla="val -20793"/>
              <a:gd name="adj2" fmla="val -60525"/>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0"/>
          <p:cNvSpPr txBox="1"/>
          <p:nvPr/>
        </p:nvSpPr>
        <p:spPr>
          <a:xfrm>
            <a:off x="1661483" y="5258325"/>
            <a:ext cx="507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200" b="1">
                <a:solidFill>
                  <a:srgbClr val="FFFFFF"/>
                </a:solidFill>
                <a:latin typeface="Calibri"/>
                <a:ea typeface="Calibri"/>
                <a:cs typeface="Calibri"/>
                <a:sym typeface="Calibri"/>
              </a:rPr>
              <a:t>The number of User licenses purchased should equal the number of people expected to interact with documents, data, and jobs through the Dispatcher Stratus portal during workflow processing. </a:t>
            </a:r>
            <a:endParaRPr b="1" i="1" u="none" strike="noStrike" cap="none">
              <a:solidFill>
                <a:srgbClr val="FFFFFF"/>
              </a:solidFill>
              <a:latin typeface="Calibri"/>
              <a:ea typeface="Calibri"/>
              <a:cs typeface="Calibri"/>
              <a:sym typeface="Calibri"/>
            </a:endParaRPr>
          </a:p>
        </p:txBody>
      </p:sp>
      <p:graphicFrame>
        <p:nvGraphicFramePr>
          <p:cNvPr id="219" name="Google Shape;219;p20"/>
          <p:cNvGraphicFramePr/>
          <p:nvPr>
            <p:extLst>
              <p:ext uri="{D42A27DB-BD31-4B8C-83A1-F6EECF244321}">
                <p14:modId xmlns:p14="http://schemas.microsoft.com/office/powerpoint/2010/main" val="3541074456"/>
              </p:ext>
            </p:extLst>
          </p:nvPr>
        </p:nvGraphicFramePr>
        <p:xfrm>
          <a:off x="4115738" y="1169215"/>
          <a:ext cx="3446525" cy="4027800"/>
        </p:xfrm>
        <a:graphic>
          <a:graphicData uri="http://schemas.openxmlformats.org/drawingml/2006/table">
            <a:tbl>
              <a:tblPr>
                <a:noFill/>
                <a:tableStyleId>{A300FE13-4529-4BDE-A557-FEC86FE4ADAF}</a:tableStyleId>
              </a:tblPr>
              <a:tblGrid>
                <a:gridCol w="780950">
                  <a:extLst>
                    <a:ext uri="{9D8B030D-6E8A-4147-A177-3AD203B41FA5}">
                      <a16:colId xmlns:a16="http://schemas.microsoft.com/office/drawing/2014/main" val="20000"/>
                    </a:ext>
                  </a:extLst>
                </a:gridCol>
                <a:gridCol w="1917225">
                  <a:extLst>
                    <a:ext uri="{9D8B030D-6E8A-4147-A177-3AD203B41FA5}">
                      <a16:colId xmlns:a16="http://schemas.microsoft.com/office/drawing/2014/main" val="20001"/>
                    </a:ext>
                  </a:extLst>
                </a:gridCol>
                <a:gridCol w="748350">
                  <a:extLst>
                    <a:ext uri="{9D8B030D-6E8A-4147-A177-3AD203B41FA5}">
                      <a16:colId xmlns:a16="http://schemas.microsoft.com/office/drawing/2014/main" val="20002"/>
                    </a:ext>
                  </a:extLst>
                </a:gridCol>
              </a:tblGrid>
              <a:tr h="36730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Item #</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User Licenses</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latin typeface="Calibri"/>
                          <a:ea typeface="Calibri"/>
                          <a:cs typeface="Calibri"/>
                          <a:sym typeface="Calibri"/>
                        </a:rPr>
                        <a:t>MSRP</a:t>
                      </a:r>
                      <a:endParaRPr sz="1000" b="1" u="none" strike="noStrike" cap="none">
                        <a:solidFill>
                          <a:schemeClr val="lt1"/>
                        </a:solidFill>
                        <a:latin typeface="Calibri"/>
                        <a:ea typeface="Calibri"/>
                        <a:cs typeface="Calibri"/>
                        <a:sym typeface="Calibri"/>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solidFill>
                      <a:srgbClr val="38256E"/>
                    </a:solidFill>
                  </a:tcPr>
                </a:tc>
                <a:extLst>
                  <a:ext uri="{0D108BD9-81ED-4DB2-BD59-A6C34878D82A}">
                    <a16:rowId xmlns:a16="http://schemas.microsoft.com/office/drawing/2014/main" val="10000"/>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AEYAA4E</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1 year (500-1999)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$324.76</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AEYAA4F</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(500-1999)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617.04</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AEYAA4G</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(500-1999)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876.85</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AEYAA4H</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(500-1999)</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1,104.18</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67300">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AEYAA4J</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5 year (500-1999)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1,299.04</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AEYAA4K</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 ENTERPRISE,</a:t>
                      </a:r>
                      <a:r>
                        <a:rPr lang="en-US" sz="1000">
                          <a:solidFill>
                            <a:srgbClr val="38256E"/>
                          </a:solidFill>
                          <a:latin typeface="Calibri"/>
                          <a:ea typeface="Calibri"/>
                          <a:cs typeface="Calibri"/>
                          <a:sym typeface="Calibri"/>
                        </a:rPr>
                        <a:t>1 year (2000+)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$276.05</a:t>
                      </a:r>
                      <a:endParaRPr sz="1000">
                        <a:solidFill>
                          <a:srgbClr val="38256E"/>
                        </a:solidFill>
                        <a:effectLst/>
                        <a:latin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AEYAA4M</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2 year (2000+)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524.50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AEYAA4N</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3 year (2000+)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745.34</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673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AEYAA4P</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4 year (2000+)</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938.57</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54800">
                <a:tc>
                  <a:txBody>
                    <a:bodyPr/>
                    <a:lstStyle/>
                    <a:p>
                      <a:pPr marL="0" lvl="0" indent="0" algn="ctr" rtl="0">
                        <a:spcBef>
                          <a:spcPts val="0"/>
                        </a:spcBef>
                        <a:spcAft>
                          <a:spcPts val="0"/>
                        </a:spcAft>
                        <a:buClr>
                          <a:schemeClr val="dk1"/>
                        </a:buClr>
                        <a:buSzPts val="1100"/>
                        <a:buFont typeface="Arial"/>
                        <a:buNone/>
                      </a:pPr>
                      <a:r>
                        <a:rPr lang="en-US" sz="1000">
                          <a:solidFill>
                            <a:srgbClr val="38256E"/>
                          </a:solidFill>
                          <a:latin typeface="Calibri"/>
                          <a:ea typeface="Calibri"/>
                          <a:cs typeface="Calibri"/>
                          <a:sym typeface="Calibri"/>
                        </a:rPr>
                        <a:t>AEYAA4R</a:t>
                      </a:r>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ENTERPRISE, </a:t>
                      </a:r>
                      <a:r>
                        <a:rPr lang="en-US" sz="1000">
                          <a:solidFill>
                            <a:srgbClr val="38256E"/>
                          </a:solidFill>
                          <a:latin typeface="Calibri"/>
                          <a:ea typeface="Calibri"/>
                          <a:cs typeface="Calibri"/>
                          <a:sym typeface="Calibri"/>
                        </a:rPr>
                        <a:t>5 year (2000+)</a:t>
                      </a:r>
                      <a:endParaRPr sz="1000">
                        <a:solidFill>
                          <a:srgbClr val="38256E"/>
                        </a:solidFill>
                        <a:latin typeface="Calibri"/>
                        <a:ea typeface="Calibri"/>
                        <a:cs typeface="Calibri"/>
                        <a:sym typeface="Calibri"/>
                      </a:endParaRPr>
                    </a:p>
                  </a:txBody>
                  <a:tcPr marL="91425" marR="91425" marT="91425" marB="91425">
                    <a:solidFill>
                      <a:srgbClr val="F3F3F3"/>
                    </a:solidFill>
                  </a:tcPr>
                </a:tc>
                <a:tc>
                  <a:txBody>
                    <a:bodyPr/>
                    <a:lstStyle/>
                    <a:p>
                      <a:pPr lvl="0" algn="ctr">
                        <a:buNone/>
                      </a:pPr>
                      <a:r>
                        <a:rPr lang="en-US" sz="1000">
                          <a:solidFill>
                            <a:srgbClr val="38256E"/>
                          </a:solidFill>
                          <a:effectLst/>
                          <a:latin typeface="Calibri"/>
                          <a:sym typeface="Calibri"/>
                        </a:rPr>
                        <a:t>$</a:t>
                      </a:r>
                      <a:r>
                        <a:rPr lang="en-US" sz="1000">
                          <a:solidFill>
                            <a:srgbClr val="38256E"/>
                          </a:solidFill>
                          <a:effectLst/>
                          <a:latin typeface="Calibri"/>
                        </a:rPr>
                        <a:t>1,104.20</a:t>
                      </a:r>
                      <a:endParaRPr sz="1000">
                        <a:solidFill>
                          <a:srgbClr val="38256E"/>
                        </a:solidFill>
                        <a:latin typeface="Calibri"/>
                        <a:ea typeface="Calibri"/>
                        <a:cs typeface="Calibri"/>
                        <a:sym typeface="Calibri"/>
                      </a:endParaRPr>
                    </a:p>
                  </a:txBody>
                  <a:tcPr marL="9525" marR="9525" marT="9525"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bl>
          </a:graphicData>
        </a:graphic>
      </p:graphicFrame>
      <p:pic>
        <p:nvPicPr>
          <p:cNvPr id="220" name="Google Shape;220;p20"/>
          <p:cNvPicPr preferRelativeResize="0"/>
          <p:nvPr/>
        </p:nvPicPr>
        <p:blipFill rotWithShape="1">
          <a:blip r:embed="rId4">
            <a:alphaModFix/>
          </a:blip>
          <a:srcRect l="70545" t="-3669" r="3298"/>
          <a:stretch/>
        </p:blipFill>
        <p:spPr>
          <a:xfrm>
            <a:off x="7853175" y="3005725"/>
            <a:ext cx="3161923" cy="30839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2F448E5D-15FF-4B36-C32F-D97B12F5ED34}"/>
            </a:ext>
          </a:extLst>
        </p:cNvPr>
        <p:cNvGrpSpPr/>
        <p:nvPr/>
      </p:nvGrpSpPr>
      <p:grpSpPr>
        <a:xfrm>
          <a:off x="0" y="0"/>
          <a:ext cx="0" cy="0"/>
          <a:chOff x="0" y="0"/>
          <a:chExt cx="0" cy="0"/>
        </a:xfrm>
      </p:grpSpPr>
      <p:sp>
        <p:nvSpPr>
          <p:cNvPr id="116" name="Google Shape;116;p12">
            <a:extLst>
              <a:ext uri="{FF2B5EF4-FFF2-40B4-BE49-F238E27FC236}">
                <a16:creationId xmlns:a16="http://schemas.microsoft.com/office/drawing/2014/main" id="{D1414775-CB3E-1E33-9E5A-3F9A31574EDF}"/>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23</a:t>
            </a:fld>
            <a:endParaRPr/>
          </a:p>
        </p:txBody>
      </p:sp>
      <p:grpSp>
        <p:nvGrpSpPr>
          <p:cNvPr id="117" name="Google Shape;117;p12">
            <a:extLst>
              <a:ext uri="{FF2B5EF4-FFF2-40B4-BE49-F238E27FC236}">
                <a16:creationId xmlns:a16="http://schemas.microsoft.com/office/drawing/2014/main" id="{2A21EF54-09FD-8BD8-F823-2A974D622CAD}"/>
              </a:ext>
            </a:extLst>
          </p:cNvPr>
          <p:cNvGrpSpPr/>
          <p:nvPr/>
        </p:nvGrpSpPr>
        <p:grpSpPr>
          <a:xfrm>
            <a:off x="587318" y="752991"/>
            <a:ext cx="9821717" cy="4977425"/>
            <a:chOff x="324758" y="787125"/>
            <a:chExt cx="9821717" cy="4977425"/>
          </a:xfrm>
        </p:grpSpPr>
        <p:pic>
          <p:nvPicPr>
            <p:cNvPr id="118" name="Google Shape;118;p12">
              <a:extLst>
                <a:ext uri="{FF2B5EF4-FFF2-40B4-BE49-F238E27FC236}">
                  <a16:creationId xmlns:a16="http://schemas.microsoft.com/office/drawing/2014/main" id="{B5E7FCAD-8EC7-A0FC-75C5-B4BF9FD3CA81}"/>
                </a:ext>
              </a:extLst>
            </p:cNvPr>
            <p:cNvPicPr preferRelativeResize="0"/>
            <p:nvPr/>
          </p:nvPicPr>
          <p:blipFill rotWithShape="1">
            <a:blip r:embed="rId3">
              <a:alphaModFix/>
            </a:blip>
            <a:srcRect/>
            <a:stretch/>
          </p:blipFill>
          <p:spPr>
            <a:xfrm>
              <a:off x="6235625" y="787125"/>
              <a:ext cx="3910850" cy="4977425"/>
            </a:xfrm>
            <a:prstGeom prst="rect">
              <a:avLst/>
            </a:prstGeom>
            <a:noFill/>
            <a:ln>
              <a:noFill/>
            </a:ln>
          </p:spPr>
        </p:pic>
        <p:pic>
          <p:nvPicPr>
            <p:cNvPr id="119" name="Google Shape;119;p12" descr="A black screen with purple lines&#10;&#10;AI-generated content may be incorrect.">
              <a:extLst>
                <a:ext uri="{FF2B5EF4-FFF2-40B4-BE49-F238E27FC236}">
                  <a16:creationId xmlns:a16="http://schemas.microsoft.com/office/drawing/2014/main" id="{6F8CD513-CF2E-2EBE-3CDA-534D9E69B4EA}"/>
                </a:ext>
              </a:extLst>
            </p:cNvPr>
            <p:cNvPicPr preferRelativeResize="0"/>
            <p:nvPr/>
          </p:nvPicPr>
          <p:blipFill>
            <a:blip r:embed="rId4"/>
            <a:stretch>
              <a:fillRect/>
            </a:stretch>
          </p:blipFill>
          <p:spPr>
            <a:xfrm>
              <a:off x="324758" y="2639539"/>
              <a:ext cx="6078232" cy="948102"/>
            </a:xfrm>
            <a:prstGeom prst="rect">
              <a:avLst/>
            </a:prstGeom>
            <a:noFill/>
            <a:ln>
              <a:noFill/>
            </a:ln>
          </p:spPr>
        </p:pic>
      </p:grpSp>
    </p:spTree>
    <p:extLst>
      <p:ext uri="{BB962C8B-B14F-4D97-AF65-F5344CB8AC3E}">
        <p14:creationId xmlns:p14="http://schemas.microsoft.com/office/powerpoint/2010/main" val="3409651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4FE5296E-4E1D-10D0-C7C3-51E82AD81F91}"/>
            </a:ext>
          </a:extLst>
        </p:cNvPr>
        <p:cNvGrpSpPr/>
        <p:nvPr/>
      </p:nvGrpSpPr>
      <p:grpSpPr>
        <a:xfrm>
          <a:off x="0" y="0"/>
          <a:ext cx="0" cy="0"/>
          <a:chOff x="0" y="0"/>
          <a:chExt cx="0" cy="0"/>
        </a:xfrm>
      </p:grpSpPr>
      <p:pic>
        <p:nvPicPr>
          <p:cNvPr id="4" name="Picture 3" descr="A person pointing at a login screen&#10;&#10;AI-generated content may be incorrect.">
            <a:extLst>
              <a:ext uri="{FF2B5EF4-FFF2-40B4-BE49-F238E27FC236}">
                <a16:creationId xmlns:a16="http://schemas.microsoft.com/office/drawing/2014/main" id="{082C6C8A-4E97-CB59-A807-ED77B2A244F1}"/>
              </a:ext>
            </a:extLst>
          </p:cNvPr>
          <p:cNvPicPr>
            <a:picLocks noChangeAspect="1"/>
          </p:cNvPicPr>
          <p:nvPr/>
        </p:nvPicPr>
        <p:blipFill>
          <a:blip r:embed="rId3"/>
          <a:stretch>
            <a:fillRect/>
          </a:stretch>
        </p:blipFill>
        <p:spPr>
          <a:xfrm>
            <a:off x="4929344" y="1087049"/>
            <a:ext cx="6448660" cy="4300771"/>
          </a:xfrm>
          <a:prstGeom prst="rect">
            <a:avLst/>
          </a:prstGeom>
        </p:spPr>
      </p:pic>
      <p:sp>
        <p:nvSpPr>
          <p:cNvPr id="124" name="Google Shape;124;p13">
            <a:extLst>
              <a:ext uri="{FF2B5EF4-FFF2-40B4-BE49-F238E27FC236}">
                <a16:creationId xmlns:a16="http://schemas.microsoft.com/office/drawing/2014/main" id="{9EE6BCAD-80C8-3C34-AE9B-1A0C2492AFCC}"/>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24</a:t>
            </a:fld>
            <a:endParaRPr/>
          </a:p>
        </p:txBody>
      </p:sp>
      <p:sp>
        <p:nvSpPr>
          <p:cNvPr id="125" name="Google Shape;125;p13">
            <a:extLst>
              <a:ext uri="{FF2B5EF4-FFF2-40B4-BE49-F238E27FC236}">
                <a16:creationId xmlns:a16="http://schemas.microsoft.com/office/drawing/2014/main" id="{202081EB-3E15-9D87-07EC-D8F03DBA5203}"/>
              </a:ext>
            </a:extLst>
          </p:cNvPr>
          <p:cNvSpPr txBox="1"/>
          <p:nvPr/>
        </p:nvSpPr>
        <p:spPr>
          <a:xfrm>
            <a:off x="945475" y="1033675"/>
            <a:ext cx="3987900" cy="4196132"/>
          </a:xfrm>
          <a:prstGeom prst="rect">
            <a:avLst/>
          </a:prstGeom>
          <a:noFill/>
          <a:ln>
            <a:noFill/>
          </a:ln>
        </p:spPr>
        <p:txBody>
          <a:bodyPr spcFirstLastPara="1" wrap="square" lIns="0" tIns="9000" rIns="0" bIns="0" anchor="t" anchorCtr="0">
            <a:spAutoFit/>
          </a:bodyPr>
          <a:lstStyle/>
          <a:p>
            <a:pPr marR="5080">
              <a:lnSpc>
                <a:spcPct val="115000"/>
              </a:lnSpc>
              <a:spcBef>
                <a:spcPts val="200"/>
              </a:spcBef>
              <a:buSzPts val="1700"/>
            </a:pPr>
            <a:r>
              <a:rPr lang="en-US" sz="1600" b="1">
                <a:solidFill>
                  <a:srgbClr val="8E7CC3"/>
                </a:solidFill>
                <a:latin typeface="Calibri"/>
                <a:ea typeface="Calibri"/>
                <a:cs typeface="Calibri"/>
              </a:rPr>
              <a:t>Make Document Security a Priority</a:t>
            </a:r>
          </a:p>
          <a:p>
            <a:pPr marR="5080">
              <a:lnSpc>
                <a:spcPct val="115000"/>
              </a:lnSpc>
              <a:spcBef>
                <a:spcPts val="200"/>
              </a:spcBef>
              <a:buSzPts val="1700"/>
            </a:pPr>
            <a:r>
              <a:rPr lang="en-US">
                <a:solidFill>
                  <a:srgbClr val="38256E"/>
                </a:solidFill>
                <a:latin typeface="Calibri"/>
                <a:ea typeface="Calibri"/>
                <a:cs typeface="Calibri"/>
                <a:sym typeface="Calibri"/>
              </a:rPr>
              <a:t>Release2Me allows admins to configure queues that temporarily store documents for printing, which can be quickly released at the MFP. No more grabbing the wrong document, accidentally throwing away someone's print job, or documents being stolen from the printer.</a:t>
            </a:r>
            <a:endParaRPr lang="en-US" b="0" i="0" u="none" strike="noStrike" cap="none">
              <a:solidFill>
                <a:srgbClr val="38256E"/>
              </a:solidFill>
              <a:latin typeface="Calibri"/>
              <a:ea typeface="Calibri"/>
              <a:cs typeface="Calibri"/>
            </a:endParaRPr>
          </a:p>
          <a:p>
            <a:pPr marL="914400" marR="5080" lvl="0" indent="0" algn="l" rtl="0">
              <a:lnSpc>
                <a:spcPct val="115000"/>
              </a:lnSpc>
              <a:spcBef>
                <a:spcPts val="200"/>
              </a:spcBef>
              <a:spcAft>
                <a:spcPts val="0"/>
              </a:spcAft>
              <a:buClr>
                <a:srgbClr val="000000"/>
              </a:buClr>
              <a:buSzPts val="1300"/>
              <a:buFont typeface="Arial"/>
              <a:buNone/>
            </a:pPr>
            <a:endParaRPr sz="500" b="0" i="0" u="none" strike="noStrike" cap="none">
              <a:solidFill>
                <a:srgbClr val="38256E"/>
              </a:solidFill>
              <a:latin typeface="Calibri"/>
              <a:ea typeface="Calibri"/>
              <a:cs typeface="Calibri"/>
              <a:sym typeface="Calibri"/>
            </a:endParaRPr>
          </a:p>
          <a:p>
            <a:pPr marR="5080">
              <a:lnSpc>
                <a:spcPct val="115000"/>
              </a:lnSpc>
              <a:spcBef>
                <a:spcPts val="200"/>
              </a:spcBef>
              <a:buClr>
                <a:schemeClr val="dk1"/>
              </a:buClr>
              <a:buSzPts val="1700"/>
            </a:pPr>
            <a:r>
              <a:rPr lang="en-US" sz="1600" b="1">
                <a:solidFill>
                  <a:srgbClr val="8E7CC3"/>
                </a:solidFill>
                <a:latin typeface="Calibri"/>
                <a:ea typeface="Calibri"/>
                <a:cs typeface="Calibri"/>
                <a:sym typeface="Calibri"/>
              </a:rPr>
              <a:t>Environmentally Friendly</a:t>
            </a:r>
            <a:endParaRPr sz="1600" b="1">
              <a:solidFill>
                <a:srgbClr val="38256E"/>
              </a:solidFill>
              <a:latin typeface="Calibri"/>
              <a:ea typeface="Calibri"/>
              <a:cs typeface="Calibri"/>
            </a:endParaRPr>
          </a:p>
          <a:p>
            <a:pPr marR="5080">
              <a:lnSpc>
                <a:spcPct val="115000"/>
              </a:lnSpc>
              <a:spcBef>
                <a:spcPts val="200"/>
              </a:spcBef>
              <a:buClr>
                <a:schemeClr val="dk1"/>
              </a:buClr>
              <a:buSzPts val="1700"/>
            </a:pPr>
            <a:r>
              <a:rPr lang="en-US">
                <a:solidFill>
                  <a:srgbClr val="38256E"/>
                </a:solidFill>
                <a:latin typeface="Calibri"/>
                <a:ea typeface="Calibri"/>
                <a:cs typeface="Calibri"/>
                <a:sym typeface="Calibri"/>
              </a:rPr>
              <a:t>Extend the lifespan of your MFP fleet by only printing the documents you need. Save on paper and other printing costs as well.</a:t>
            </a:r>
          </a:p>
          <a:p>
            <a:pPr marR="5080">
              <a:lnSpc>
                <a:spcPct val="114999"/>
              </a:lnSpc>
              <a:spcBef>
                <a:spcPts val="200"/>
              </a:spcBef>
              <a:buSzPts val="1700"/>
            </a:pPr>
            <a:endParaRPr lang="en-US" sz="600">
              <a:solidFill>
                <a:srgbClr val="38256E"/>
              </a:solidFill>
              <a:latin typeface="Calibri"/>
              <a:ea typeface="Calibri"/>
              <a:cs typeface="Calibri"/>
            </a:endParaRPr>
          </a:p>
          <a:p>
            <a:pPr marR="5080">
              <a:lnSpc>
                <a:spcPct val="115000"/>
              </a:lnSpc>
              <a:spcBef>
                <a:spcPts val="200"/>
              </a:spcBef>
              <a:buClr>
                <a:schemeClr val="dk1"/>
              </a:buClr>
              <a:buSzPts val="1700"/>
            </a:pPr>
            <a:r>
              <a:rPr lang="en-US" sz="1600" b="1">
                <a:solidFill>
                  <a:srgbClr val="8E7CC3"/>
                </a:solidFill>
                <a:latin typeface="Calibri"/>
                <a:ea typeface="Calibri"/>
                <a:cs typeface="Calibri"/>
                <a:sym typeface="Calibri"/>
              </a:rPr>
              <a:t>Highly Customizable</a:t>
            </a:r>
            <a:endParaRPr lang="en-US" sz="1600" b="1">
              <a:solidFill>
                <a:srgbClr val="8E7CC3"/>
              </a:solidFill>
              <a:latin typeface="Calibri"/>
              <a:ea typeface="Calibri"/>
              <a:cs typeface="Calibri"/>
            </a:endParaRPr>
          </a:p>
          <a:p>
            <a:pPr marR="5080">
              <a:lnSpc>
                <a:spcPct val="114999"/>
              </a:lnSpc>
              <a:spcBef>
                <a:spcPts val="200"/>
              </a:spcBef>
            </a:pPr>
            <a:r>
              <a:rPr lang="en-US">
                <a:solidFill>
                  <a:srgbClr val="38256E"/>
                </a:solidFill>
                <a:latin typeface="Calibri"/>
                <a:ea typeface="Calibri"/>
                <a:cs typeface="Calibri"/>
              </a:rPr>
              <a:t>Print queues can be configured with specific print settings to ensure every job is printed correctly the first time.</a:t>
            </a:r>
            <a:endParaRPr lang="en-US"/>
          </a:p>
        </p:txBody>
      </p:sp>
      <p:sp>
        <p:nvSpPr>
          <p:cNvPr id="126" name="Google Shape;126;p13">
            <a:extLst>
              <a:ext uri="{FF2B5EF4-FFF2-40B4-BE49-F238E27FC236}">
                <a16:creationId xmlns:a16="http://schemas.microsoft.com/office/drawing/2014/main" id="{8F190090-63B6-2715-5640-05725FB5004D}"/>
              </a:ext>
            </a:extLst>
          </p:cNvPr>
          <p:cNvSpPr txBox="1"/>
          <p:nvPr/>
        </p:nvSpPr>
        <p:spPr>
          <a:xfrm>
            <a:off x="3300953" y="0"/>
            <a:ext cx="7121686" cy="924600"/>
          </a:xfrm>
          <a:prstGeom prst="rect">
            <a:avLst/>
          </a:prstGeom>
          <a:noFill/>
          <a:ln>
            <a:noFill/>
          </a:ln>
        </p:spPr>
        <p:txBody>
          <a:bodyPr spcFirstLastPara="1" wrap="square" lIns="0" tIns="9425" rIns="0" bIns="0" anchor="ctr" anchorCtr="0">
            <a:noAutofit/>
          </a:bodyPr>
          <a:lstStyle/>
          <a:p>
            <a:pPr>
              <a:lnSpc>
                <a:spcPct val="90000"/>
              </a:lnSpc>
              <a:buSzPts val="2200"/>
            </a:pPr>
            <a:r>
              <a:rPr lang="en-US" sz="2500" b="1">
                <a:solidFill>
                  <a:srgbClr val="38256E"/>
                </a:solidFill>
                <a:latin typeface="Calibri"/>
                <a:ea typeface="Calibri"/>
                <a:cs typeface="Calibri"/>
                <a:sym typeface="Calibri"/>
              </a:rPr>
              <a:t>SECURE PRINT RELEASE </a:t>
            </a:r>
            <a:r>
              <a:rPr lang="en-US" sz="2500">
                <a:solidFill>
                  <a:srgbClr val="38256E"/>
                </a:solidFill>
                <a:latin typeface="Calibri"/>
                <a:ea typeface="Calibri"/>
                <a:cs typeface="Calibri"/>
                <a:sym typeface="Calibri"/>
              </a:rPr>
              <a:t>IN THE CLOUD</a:t>
            </a:r>
            <a:endParaRPr lang="en-US" sz="2500">
              <a:solidFill>
                <a:srgbClr val="38256E"/>
              </a:solidFill>
              <a:latin typeface="Calibri"/>
              <a:ea typeface="Calibri"/>
              <a:cs typeface="Calibri"/>
            </a:endParaRPr>
          </a:p>
        </p:txBody>
      </p:sp>
      <p:sp>
        <p:nvSpPr>
          <p:cNvPr id="129" name="Google Shape;129;p13">
            <a:extLst>
              <a:ext uri="{FF2B5EF4-FFF2-40B4-BE49-F238E27FC236}">
                <a16:creationId xmlns:a16="http://schemas.microsoft.com/office/drawing/2014/main" id="{37D8165D-402F-0F3A-B587-5026EAFC491F}"/>
              </a:ext>
            </a:extLst>
          </p:cNvPr>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pic>
        <p:nvPicPr>
          <p:cNvPr id="3" name="Google Shape;103;p11" descr="A black screen with purple lines&#10;&#10;AI-generated content may be incorrect.">
            <a:extLst>
              <a:ext uri="{FF2B5EF4-FFF2-40B4-BE49-F238E27FC236}">
                <a16:creationId xmlns:a16="http://schemas.microsoft.com/office/drawing/2014/main" id="{B5477308-62DB-5104-984B-9A2AFF45B44A}"/>
              </a:ext>
            </a:extLst>
          </p:cNvPr>
          <p:cNvPicPr preferRelativeResize="0"/>
          <p:nvPr/>
        </p:nvPicPr>
        <p:blipFill>
          <a:blip r:embed="rId5"/>
          <a:stretch>
            <a:fillRect/>
          </a:stretch>
        </p:blipFill>
        <p:spPr>
          <a:xfrm>
            <a:off x="285725" y="241333"/>
            <a:ext cx="2823344" cy="441946"/>
          </a:xfrm>
          <a:prstGeom prst="rect">
            <a:avLst/>
          </a:prstGeom>
          <a:noFill/>
          <a:ln>
            <a:noFill/>
          </a:ln>
        </p:spPr>
      </p:pic>
      <p:pic>
        <p:nvPicPr>
          <p:cNvPr id="5" name="Picture 4" descr="A person standing next to a computer&#10;&#10;AI-generated content may be incorrect.">
            <a:extLst>
              <a:ext uri="{FF2B5EF4-FFF2-40B4-BE49-F238E27FC236}">
                <a16:creationId xmlns:a16="http://schemas.microsoft.com/office/drawing/2014/main" id="{93A2D97B-0258-19A7-7F52-3F8C7F0439EF}"/>
              </a:ext>
            </a:extLst>
          </p:cNvPr>
          <p:cNvPicPr>
            <a:picLocks noChangeAspect="1"/>
          </p:cNvPicPr>
          <p:nvPr/>
        </p:nvPicPr>
        <p:blipFill>
          <a:blip r:embed="rId6">
            <a:extLst>
              <a:ext uri="{BEBA8EAE-BF5A-486C-A8C5-ECC9F3942E4B}">
                <a14:imgProps xmlns:a14="http://schemas.microsoft.com/office/drawing/2010/main">
                  <a14:imgLayer r:embed="rId7">
                    <a14:imgEffect>
                      <a14:saturation sat="46000"/>
                    </a14:imgEffect>
                  </a14:imgLayer>
                </a14:imgProps>
              </a:ext>
            </a:extLst>
          </a:blip>
          <a:stretch>
            <a:fillRect/>
          </a:stretch>
        </p:blipFill>
        <p:spPr>
          <a:xfrm>
            <a:off x="5848795" y="3255876"/>
            <a:ext cx="1783039" cy="1873864"/>
          </a:xfrm>
          <a:prstGeom prst="rect">
            <a:avLst/>
          </a:prstGeom>
        </p:spPr>
      </p:pic>
    </p:spTree>
    <p:extLst>
      <p:ext uri="{BB962C8B-B14F-4D97-AF65-F5344CB8AC3E}">
        <p14:creationId xmlns:p14="http://schemas.microsoft.com/office/powerpoint/2010/main" val="4095126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6">
          <a:extLst>
            <a:ext uri="{FF2B5EF4-FFF2-40B4-BE49-F238E27FC236}">
              <a16:creationId xmlns:a16="http://schemas.microsoft.com/office/drawing/2014/main" id="{328CF91B-549D-03E1-7473-B24FE13CD4F1}"/>
            </a:ext>
          </a:extLst>
        </p:cNvPr>
        <p:cNvGrpSpPr/>
        <p:nvPr/>
      </p:nvGrpSpPr>
      <p:grpSpPr>
        <a:xfrm>
          <a:off x="0" y="0"/>
          <a:ext cx="0" cy="0"/>
          <a:chOff x="0" y="0"/>
          <a:chExt cx="0" cy="0"/>
        </a:xfrm>
      </p:grpSpPr>
      <p:pic>
        <p:nvPicPr>
          <p:cNvPr id="7" name="Google Shape;94;p10" descr="A grey square with a curved arrow&#10;&#10;AI-generated content may be incorrect.">
            <a:extLst>
              <a:ext uri="{FF2B5EF4-FFF2-40B4-BE49-F238E27FC236}">
                <a16:creationId xmlns:a16="http://schemas.microsoft.com/office/drawing/2014/main" id="{E5B2F56E-F156-D004-B17C-FCF70DCD0FA0}"/>
              </a:ext>
            </a:extLst>
          </p:cNvPr>
          <p:cNvPicPr preferRelativeResize="0"/>
          <p:nvPr/>
        </p:nvPicPr>
        <p:blipFill rotWithShape="1">
          <a:blip r:embed="rId3">
            <a:alphaModFix amt="35000"/>
          </a:blip>
          <a:srcRect l="-27129"/>
          <a:stretch/>
        </p:blipFill>
        <p:spPr>
          <a:xfrm rot="17460000" flipV="1">
            <a:off x="9009350" y="2701834"/>
            <a:ext cx="2855553" cy="1720464"/>
          </a:xfrm>
          <a:prstGeom prst="rect">
            <a:avLst/>
          </a:prstGeom>
          <a:noFill/>
          <a:ln>
            <a:noFill/>
          </a:ln>
        </p:spPr>
      </p:pic>
      <p:sp>
        <p:nvSpPr>
          <p:cNvPr id="439" name="Google Shape;439;p35">
            <a:extLst>
              <a:ext uri="{FF2B5EF4-FFF2-40B4-BE49-F238E27FC236}">
                <a16:creationId xmlns:a16="http://schemas.microsoft.com/office/drawing/2014/main" id="{A519D999-732C-69E0-83A8-0127C69B10BC}"/>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25</a:t>
            </a:fld>
            <a:endParaRPr/>
          </a:p>
        </p:txBody>
      </p:sp>
      <p:sp>
        <p:nvSpPr>
          <p:cNvPr id="440" name="Google Shape;440;p35">
            <a:extLst>
              <a:ext uri="{FF2B5EF4-FFF2-40B4-BE49-F238E27FC236}">
                <a16:creationId xmlns:a16="http://schemas.microsoft.com/office/drawing/2014/main" id="{71C714F4-BFA7-D85D-2CCA-EB2F9D8B64A3}"/>
              </a:ext>
            </a:extLst>
          </p:cNvPr>
          <p:cNvSpPr txBox="1"/>
          <p:nvPr/>
        </p:nvSpPr>
        <p:spPr>
          <a:xfrm>
            <a:off x="911225" y="1045974"/>
            <a:ext cx="4767404" cy="4254981"/>
          </a:xfrm>
          <a:prstGeom prst="rect">
            <a:avLst/>
          </a:prstGeom>
          <a:noFill/>
          <a:ln>
            <a:noFill/>
          </a:ln>
        </p:spPr>
        <p:txBody>
          <a:bodyPr spcFirstLastPara="1" wrap="square" lIns="91425" tIns="91425" rIns="91425" bIns="91425" anchor="t" anchorCtr="0">
            <a:spAutoFit/>
          </a:bodyPr>
          <a:lstStyle/>
          <a:p>
            <a:pPr>
              <a:lnSpc>
                <a:spcPct val="115000"/>
              </a:lnSpc>
            </a:pPr>
            <a:r>
              <a:rPr lang="en-US" sz="1600" b="1">
                <a:solidFill>
                  <a:srgbClr val="38256E"/>
                </a:solidFill>
                <a:latin typeface="Calibri"/>
                <a:ea typeface="Calibri"/>
                <a:cs typeface="Calibri"/>
                <a:sym typeface="Calibri"/>
              </a:rPr>
              <a:t>Personal Print Queue </a:t>
            </a:r>
            <a:endParaRPr>
              <a:solidFill>
                <a:srgbClr val="9E9E9E"/>
              </a:solidFill>
              <a:latin typeface="Calibri"/>
              <a:ea typeface="Calibri"/>
              <a:cs typeface="Calibri"/>
              <a:sym typeface="Calibri"/>
            </a:endParaRPr>
          </a:p>
          <a:p>
            <a:pPr>
              <a:lnSpc>
                <a:spcPct val="115000"/>
              </a:lnSpc>
            </a:pPr>
            <a:r>
              <a:rPr lang="en-US">
                <a:solidFill>
                  <a:srgbClr val="9E9E9E"/>
                </a:solidFill>
                <a:latin typeface="Calibri"/>
                <a:ea typeface="Calibri"/>
                <a:cs typeface="Calibri"/>
                <a:sym typeface="Calibri"/>
              </a:rPr>
              <a:t>Users automatically get a secure, personal print queue. They can upload documents to it directly or configure a computer with a print queue just like a printer. Users can even delegate jobs to other users.</a:t>
            </a:r>
            <a:endParaRPr lang="en-US">
              <a:solidFill>
                <a:srgbClr val="9E9E9E"/>
              </a:solidFill>
              <a:latin typeface="Calibri"/>
              <a:ea typeface="Calibri"/>
              <a:cs typeface="Calibri"/>
            </a:endParaRPr>
          </a:p>
          <a:p>
            <a:pPr marL="0" lvl="0" indent="0" algn="l" rtl="0">
              <a:lnSpc>
                <a:spcPct val="115000"/>
              </a:lnSpc>
              <a:spcBef>
                <a:spcPts val="0"/>
              </a:spcBef>
              <a:spcAft>
                <a:spcPts val="0"/>
              </a:spcAft>
              <a:buNone/>
            </a:pPr>
            <a:endParaRPr>
              <a:solidFill>
                <a:srgbClr val="9E9E9E"/>
              </a:solidFill>
              <a:latin typeface="Calibri"/>
              <a:ea typeface="Calibri"/>
              <a:cs typeface="Calibri"/>
              <a:sym typeface="Calibri"/>
            </a:endParaRPr>
          </a:p>
          <a:p>
            <a:pPr>
              <a:lnSpc>
                <a:spcPct val="115000"/>
              </a:lnSpc>
            </a:pPr>
            <a:r>
              <a:rPr lang="en-US" sz="1600" b="1">
                <a:solidFill>
                  <a:srgbClr val="38256E"/>
                </a:solidFill>
                <a:latin typeface="Calibri"/>
                <a:ea typeface="Calibri"/>
                <a:cs typeface="Calibri"/>
                <a:sym typeface="Calibri"/>
              </a:rPr>
              <a:t>Shared Print Queues</a:t>
            </a:r>
            <a:endParaRPr>
              <a:solidFill>
                <a:srgbClr val="9E9E9E"/>
              </a:solidFill>
              <a:latin typeface="Calibri"/>
              <a:ea typeface="Calibri"/>
              <a:cs typeface="Calibri"/>
              <a:sym typeface="Calibri"/>
            </a:endParaRPr>
          </a:p>
          <a:p>
            <a:pPr>
              <a:lnSpc>
                <a:spcPct val="115000"/>
              </a:lnSpc>
            </a:pPr>
            <a:r>
              <a:rPr lang="en-US">
                <a:solidFill>
                  <a:srgbClr val="9E9E9E"/>
                </a:solidFill>
                <a:latin typeface="Calibri"/>
                <a:ea typeface="Calibri"/>
                <a:cs typeface="Calibri"/>
                <a:sym typeface="Calibri"/>
              </a:rPr>
              <a:t>Admins can create shared queues, where any queue member can access shared documents. This is perfect for common documents like order forms, work requests, etc.</a:t>
            </a:r>
          </a:p>
          <a:p>
            <a:pPr>
              <a:lnSpc>
                <a:spcPct val="114999"/>
              </a:lnSpc>
            </a:pPr>
            <a:endParaRPr lang="en-US">
              <a:solidFill>
                <a:srgbClr val="9E9E9E"/>
              </a:solidFill>
              <a:latin typeface="Calibri"/>
              <a:ea typeface="Calibri"/>
              <a:cs typeface="Calibri"/>
            </a:endParaRPr>
          </a:p>
          <a:p>
            <a:pPr>
              <a:lnSpc>
                <a:spcPct val="114999"/>
              </a:lnSpc>
            </a:pPr>
            <a:r>
              <a:rPr lang="en-US" sz="1600" b="1">
                <a:solidFill>
                  <a:srgbClr val="38256E"/>
                </a:solidFill>
                <a:latin typeface="Calibri"/>
                <a:ea typeface="Calibri"/>
                <a:cs typeface="Calibri"/>
              </a:rPr>
              <a:t>Guest Print Queues</a:t>
            </a:r>
            <a:endParaRPr lang="en-US" sz="1600">
              <a:latin typeface="Calibri"/>
              <a:ea typeface="Calibri"/>
              <a:cs typeface="Calibri"/>
            </a:endParaRPr>
          </a:p>
          <a:p>
            <a:pPr>
              <a:lnSpc>
                <a:spcPct val="114999"/>
              </a:lnSpc>
            </a:pPr>
            <a:r>
              <a:rPr lang="en-US">
                <a:solidFill>
                  <a:srgbClr val="9E9E9E"/>
                </a:solidFill>
                <a:latin typeface="Calibri"/>
                <a:ea typeface="Calibri"/>
                <a:cs typeface="Calibri"/>
              </a:rPr>
              <a:t>Temporary users who need print access can be added to guest queues. These offer temporary access to MFPs with a simple login. Use guest queue for visiting employees, conference attendees, job candidates, and more!</a:t>
            </a:r>
          </a:p>
        </p:txBody>
      </p:sp>
      <p:sp>
        <p:nvSpPr>
          <p:cNvPr id="443" name="Google Shape;443;p35">
            <a:extLst>
              <a:ext uri="{FF2B5EF4-FFF2-40B4-BE49-F238E27FC236}">
                <a16:creationId xmlns:a16="http://schemas.microsoft.com/office/drawing/2014/main" id="{850AB060-50A0-52E6-5645-4FB1F6028F33}"/>
              </a:ext>
            </a:extLst>
          </p:cNvPr>
          <p:cNvSpPr txBox="1"/>
          <p:nvPr/>
        </p:nvSpPr>
        <p:spPr>
          <a:xfrm>
            <a:off x="3276938" y="0"/>
            <a:ext cx="7150132"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FEATURE </a:t>
            </a:r>
            <a:r>
              <a:rPr lang="en-US" sz="2500">
                <a:solidFill>
                  <a:srgbClr val="38256E"/>
                </a:solidFill>
                <a:latin typeface="Calibri"/>
                <a:ea typeface="Calibri"/>
                <a:cs typeface="Calibri"/>
                <a:sym typeface="Calibri"/>
              </a:rPr>
              <a:t>HIGHLIGHTS</a:t>
            </a:r>
            <a:r>
              <a:rPr lang="en-US" sz="2500">
                <a:solidFill>
                  <a:srgbClr val="9E9E9E"/>
                </a:solidFill>
                <a:latin typeface="Calibri"/>
                <a:ea typeface="Calibri"/>
                <a:cs typeface="Calibri"/>
                <a:sym typeface="Calibri"/>
              </a:rPr>
              <a:t> </a:t>
            </a:r>
            <a:endParaRPr lang="en-US" sz="2500" i="1">
              <a:solidFill>
                <a:srgbClr val="9E9E9E"/>
              </a:solidFill>
              <a:latin typeface="Calibri"/>
              <a:ea typeface="Calibri"/>
              <a:cs typeface="Calibri"/>
            </a:endParaRPr>
          </a:p>
        </p:txBody>
      </p:sp>
      <p:sp>
        <p:nvSpPr>
          <p:cNvPr id="445" name="Google Shape;445;p35">
            <a:extLst>
              <a:ext uri="{FF2B5EF4-FFF2-40B4-BE49-F238E27FC236}">
                <a16:creationId xmlns:a16="http://schemas.microsoft.com/office/drawing/2014/main" id="{E21D1806-BF16-DF06-DEB2-808AB8E152AE}"/>
              </a:ext>
            </a:extLst>
          </p:cNvPr>
          <p:cNvSpPr txBox="1"/>
          <p:nvPr/>
        </p:nvSpPr>
        <p:spPr>
          <a:xfrm>
            <a:off x="5681858" y="1044713"/>
            <a:ext cx="5383899" cy="1292631"/>
          </a:xfrm>
          <a:prstGeom prst="rect">
            <a:avLst/>
          </a:prstGeom>
          <a:noFill/>
          <a:ln>
            <a:noFill/>
          </a:ln>
        </p:spPr>
        <p:txBody>
          <a:bodyPr spcFirstLastPara="1" wrap="square" lIns="91425" tIns="91425" rIns="91425" bIns="91425" anchor="t" anchorCtr="0">
            <a:spAutoFit/>
          </a:bodyPr>
          <a:lstStyle/>
          <a:p>
            <a:r>
              <a:rPr lang="en-US" sz="1600" b="1">
                <a:solidFill>
                  <a:srgbClr val="38256E"/>
                </a:solidFill>
                <a:latin typeface="Calibri"/>
                <a:ea typeface="Calibri"/>
                <a:cs typeface="Calibri"/>
                <a:sym typeface="Calibri"/>
              </a:rPr>
              <a:t>Secure Print Release at the MFP</a:t>
            </a:r>
            <a:endParaRPr lang="en-US" sz="1600">
              <a:latin typeface="Calibri"/>
              <a:ea typeface="Calibri"/>
              <a:cs typeface="Calibri"/>
            </a:endParaRPr>
          </a:p>
          <a:p>
            <a:r>
              <a:rPr lang="en-US">
                <a:solidFill>
                  <a:srgbClr val="9E9E9E"/>
                </a:solidFill>
                <a:latin typeface="Calibri"/>
                <a:ea typeface="Calibri"/>
                <a:cs typeface="Calibri"/>
              </a:rPr>
              <a:t>Users can quickly log in at the MFP and see all jobs available in all their queues. They can select the print job or jobs they would like to print, and the MFP will print those jobs. Jobs can even be saved for the future in case they need to be printed multiple times. </a:t>
            </a:r>
          </a:p>
        </p:txBody>
      </p:sp>
      <p:sp>
        <p:nvSpPr>
          <p:cNvPr id="447" name="Google Shape;447;p35">
            <a:extLst>
              <a:ext uri="{FF2B5EF4-FFF2-40B4-BE49-F238E27FC236}">
                <a16:creationId xmlns:a16="http://schemas.microsoft.com/office/drawing/2014/main" id="{E043E817-A50B-45A1-0567-E0056A765B68}"/>
              </a:ext>
            </a:extLst>
          </p:cNvPr>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pic>
        <p:nvPicPr>
          <p:cNvPr id="3" name="Google Shape;103;p11" descr="A black screen with purple lines&#10;&#10;AI-generated content may be incorrect.">
            <a:extLst>
              <a:ext uri="{FF2B5EF4-FFF2-40B4-BE49-F238E27FC236}">
                <a16:creationId xmlns:a16="http://schemas.microsoft.com/office/drawing/2014/main" id="{8634B763-E8D8-63E4-60CE-ED8FBBBD462D}"/>
              </a:ext>
            </a:extLst>
          </p:cNvPr>
          <p:cNvPicPr preferRelativeResize="0"/>
          <p:nvPr/>
        </p:nvPicPr>
        <p:blipFill>
          <a:blip r:embed="rId5"/>
          <a:stretch>
            <a:fillRect/>
          </a:stretch>
        </p:blipFill>
        <p:spPr>
          <a:xfrm>
            <a:off x="285725" y="241333"/>
            <a:ext cx="2823344" cy="441946"/>
          </a:xfrm>
          <a:prstGeom prst="rect">
            <a:avLst/>
          </a:prstGeom>
          <a:noFill/>
          <a:ln>
            <a:noFill/>
          </a:ln>
        </p:spPr>
      </p:pic>
      <p:pic>
        <p:nvPicPr>
          <p:cNvPr id="2" name="Picture 1" descr="A person standing next to a large printer&#10;&#10;AI-generated content may be incorrect.">
            <a:extLst>
              <a:ext uri="{FF2B5EF4-FFF2-40B4-BE49-F238E27FC236}">
                <a16:creationId xmlns:a16="http://schemas.microsoft.com/office/drawing/2014/main" id="{B3B05D5B-1B29-AA84-D4F2-45D56071F668}"/>
              </a:ext>
            </a:extLst>
          </p:cNvPr>
          <p:cNvPicPr>
            <a:picLocks noChangeAspect="1"/>
          </p:cNvPicPr>
          <p:nvPr/>
        </p:nvPicPr>
        <p:blipFill>
          <a:blip r:embed="rId6"/>
          <a:stretch>
            <a:fillRect/>
          </a:stretch>
        </p:blipFill>
        <p:spPr>
          <a:xfrm>
            <a:off x="6200726" y="2285225"/>
            <a:ext cx="4342202" cy="3657600"/>
          </a:xfrm>
          <a:prstGeom prst="rect">
            <a:avLst/>
          </a:prstGeom>
        </p:spPr>
      </p:pic>
    </p:spTree>
    <p:extLst>
      <p:ext uri="{BB962C8B-B14F-4D97-AF65-F5344CB8AC3E}">
        <p14:creationId xmlns:p14="http://schemas.microsoft.com/office/powerpoint/2010/main" val="3534355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05184BB3-31A9-D17F-7A2F-DE1A9F6BE8D3}"/>
            </a:ext>
          </a:extLst>
        </p:cNvPr>
        <p:cNvGrpSpPr/>
        <p:nvPr/>
      </p:nvGrpSpPr>
      <p:grpSpPr>
        <a:xfrm>
          <a:off x="0" y="0"/>
          <a:ext cx="0" cy="0"/>
          <a:chOff x="0" y="0"/>
          <a:chExt cx="0" cy="0"/>
        </a:xfrm>
      </p:grpSpPr>
      <p:sp>
        <p:nvSpPr>
          <p:cNvPr id="101" name="Google Shape;101;p11">
            <a:extLst>
              <a:ext uri="{FF2B5EF4-FFF2-40B4-BE49-F238E27FC236}">
                <a16:creationId xmlns:a16="http://schemas.microsoft.com/office/drawing/2014/main" id="{10B37B50-8524-2D4E-8BDE-31F39C53EED1}"/>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26</a:t>
            </a:fld>
            <a:endParaRPr/>
          </a:p>
        </p:txBody>
      </p:sp>
      <p:sp>
        <p:nvSpPr>
          <p:cNvPr id="102" name="Google Shape;102;p11">
            <a:extLst>
              <a:ext uri="{FF2B5EF4-FFF2-40B4-BE49-F238E27FC236}">
                <a16:creationId xmlns:a16="http://schemas.microsoft.com/office/drawing/2014/main" id="{974608A3-C40D-947E-7D47-62BEB281B2D9}"/>
              </a:ext>
            </a:extLst>
          </p:cNvPr>
          <p:cNvSpPr txBox="1"/>
          <p:nvPr/>
        </p:nvSpPr>
        <p:spPr>
          <a:xfrm>
            <a:off x="3246775" y="0"/>
            <a:ext cx="35556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9E9E9E"/>
                </a:solidFill>
                <a:latin typeface="Calibri"/>
                <a:ea typeface="Calibri"/>
                <a:cs typeface="Calibri"/>
                <a:sym typeface="Calibri"/>
              </a:rPr>
              <a:t>ITEM NUMBERS + MSRP</a:t>
            </a:r>
            <a:endParaRPr sz="2500">
              <a:solidFill>
                <a:srgbClr val="9E9E9E"/>
              </a:solidFill>
              <a:latin typeface="Calibri"/>
              <a:ea typeface="Calibri"/>
              <a:cs typeface="Calibri"/>
              <a:sym typeface="Calibri"/>
            </a:endParaRPr>
          </a:p>
        </p:txBody>
      </p:sp>
      <p:pic>
        <p:nvPicPr>
          <p:cNvPr id="103" name="Google Shape;103;p11" descr="A black screen with purple lines&#10;&#10;AI-generated content may be incorrect.">
            <a:extLst>
              <a:ext uri="{FF2B5EF4-FFF2-40B4-BE49-F238E27FC236}">
                <a16:creationId xmlns:a16="http://schemas.microsoft.com/office/drawing/2014/main" id="{3B8A99A5-3CFE-667F-6AC3-327205B7E0CD}"/>
              </a:ext>
            </a:extLst>
          </p:cNvPr>
          <p:cNvPicPr preferRelativeResize="0"/>
          <p:nvPr/>
        </p:nvPicPr>
        <p:blipFill>
          <a:blip r:embed="rId3"/>
          <a:stretch>
            <a:fillRect/>
          </a:stretch>
        </p:blipFill>
        <p:spPr>
          <a:xfrm>
            <a:off x="285725" y="241333"/>
            <a:ext cx="2823344" cy="441946"/>
          </a:xfrm>
          <a:prstGeom prst="rect">
            <a:avLst/>
          </a:prstGeom>
          <a:noFill/>
          <a:ln>
            <a:noFill/>
          </a:ln>
        </p:spPr>
      </p:pic>
      <p:graphicFrame>
        <p:nvGraphicFramePr>
          <p:cNvPr id="104" name="Google Shape;104;p11">
            <a:extLst>
              <a:ext uri="{FF2B5EF4-FFF2-40B4-BE49-F238E27FC236}">
                <a16:creationId xmlns:a16="http://schemas.microsoft.com/office/drawing/2014/main" id="{8BBDA0CE-9738-94F9-AB8B-F5C7EEB926DB}"/>
              </a:ext>
            </a:extLst>
          </p:cNvPr>
          <p:cNvGraphicFramePr/>
          <p:nvPr>
            <p:extLst>
              <p:ext uri="{D42A27DB-BD31-4B8C-83A1-F6EECF244321}">
                <p14:modId xmlns:p14="http://schemas.microsoft.com/office/powerpoint/2010/main" val="1454129639"/>
              </p:ext>
            </p:extLst>
          </p:nvPr>
        </p:nvGraphicFramePr>
        <p:xfrm>
          <a:off x="383450" y="1093015"/>
          <a:ext cx="3304259" cy="3687750"/>
        </p:xfrm>
        <a:graphic>
          <a:graphicData uri="http://schemas.openxmlformats.org/drawingml/2006/table">
            <a:tbl>
              <a:tblPr>
                <a:noFill/>
                <a:tableStyleId>{A300FE13-4529-4BDE-A557-FEC86FE4ADAF}</a:tableStyleId>
              </a:tblPr>
              <a:tblGrid>
                <a:gridCol w="835526">
                  <a:extLst>
                    <a:ext uri="{9D8B030D-6E8A-4147-A177-3AD203B41FA5}">
                      <a16:colId xmlns:a16="http://schemas.microsoft.com/office/drawing/2014/main" val="20000"/>
                    </a:ext>
                  </a:extLst>
                </a:gridCol>
                <a:gridCol w="1771315">
                  <a:extLst>
                    <a:ext uri="{9D8B030D-6E8A-4147-A177-3AD203B41FA5}">
                      <a16:colId xmlns:a16="http://schemas.microsoft.com/office/drawing/2014/main" val="20001"/>
                    </a:ext>
                  </a:extLst>
                </a:gridCol>
                <a:gridCol w="697418">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Item #</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a:solidFill>
                            <a:srgbClr val="FFFFFF"/>
                          </a:solidFill>
                          <a:latin typeface="Calibri"/>
                          <a:ea typeface="Calibri"/>
                          <a:cs typeface="Calibri"/>
                          <a:sym typeface="Calibri"/>
                        </a:rPr>
                        <a:t>Device Licenses</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MSRP</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a:solidFill>
                            <a:srgbClr val="351C75"/>
                          </a:solidFill>
                          <a:latin typeface="Calibri"/>
                          <a:ea typeface="Calibri"/>
                          <a:cs typeface="Calibri"/>
                        </a:rPr>
                        <a:t>AEYAA4T</a:t>
                      </a:r>
                    </a:p>
                  </a:txBody>
                  <a:tcPr marL="91425" marR="91425" marT="91425" marB="91425"/>
                </a:tc>
                <a:tc>
                  <a:txBody>
                    <a:bodyPr/>
                    <a:lstStyle/>
                    <a:p>
                      <a:pPr marL="0" lvl="0" indent="0" algn="l">
                        <a:spcBef>
                          <a:spcPts val="0"/>
                        </a:spcBef>
                        <a:spcAft>
                          <a:spcPts val="0"/>
                        </a:spcAft>
                        <a:buNone/>
                      </a:pPr>
                      <a:r>
                        <a:rPr lang="en-US" sz="1000" b="1">
                          <a:solidFill>
                            <a:srgbClr val="351C75"/>
                          </a:solidFill>
                          <a:latin typeface="Calibri"/>
                          <a:ea typeface="Calibri"/>
                          <a:cs typeface="Calibri"/>
                        </a:rPr>
                        <a:t>R2Me License</a:t>
                      </a:r>
                      <a:r>
                        <a:rPr lang="en-US" sz="1000">
                          <a:solidFill>
                            <a:srgbClr val="351C75"/>
                          </a:solidFill>
                          <a:latin typeface="Calibri"/>
                          <a:ea typeface="Calibri"/>
                          <a:cs typeface="Calibri"/>
                        </a:rPr>
                        <a:t>, 1 year (1-9)</a:t>
                      </a:r>
                    </a:p>
                  </a:txBody>
                  <a:tcPr marL="91425" marR="91425" marT="91425" marB="91425">
                    <a:solidFill>
                      <a:srgbClr val="FFFFFF"/>
                    </a:solidFill>
                  </a:tcPr>
                </a:tc>
                <a:tc>
                  <a:txBody>
                    <a:bodyPr/>
                    <a:lstStyle/>
                    <a:p>
                      <a:pPr marL="0" lvl="0" indent="0" algn="l">
                        <a:spcBef>
                          <a:spcPts val="0"/>
                        </a:spcBef>
                        <a:spcAft>
                          <a:spcPts val="0"/>
                        </a:spcAft>
                        <a:buNone/>
                      </a:pPr>
                      <a:r>
                        <a:rPr lang="en-US" sz="1000">
                          <a:solidFill>
                            <a:srgbClr val="38256E"/>
                          </a:solidFill>
                          <a:latin typeface="Calibri"/>
                          <a:ea typeface="Calibri"/>
                          <a:cs typeface="Calibri"/>
                        </a:rPr>
                        <a:t>$124.00</a:t>
                      </a:r>
                      <a:endParaRPr lang="en-US">
                        <a:solidFill>
                          <a:srgbClr val="38256E"/>
                        </a:solidFill>
                        <a:sym typeface="Calibri"/>
                      </a:endParaRPr>
                    </a:p>
                  </a:txBody>
                  <a:tcPr marL="91425" marR="91425" marT="91425" marB="91425"/>
                </a:tc>
                <a:extLst>
                  <a:ext uri="{0D108BD9-81ED-4DB2-BD59-A6C34878D82A}">
                    <a16:rowId xmlns:a16="http://schemas.microsoft.com/office/drawing/2014/main" val="10001"/>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rPr>
                        <a:t>AEYAA4U</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2 year (1-9)</a:t>
                      </a:r>
                      <a:endParaRPr sz="1000" b="0" i="0" u="none" strike="noStrike" noProof="0">
                        <a:solidFill>
                          <a:srgbClr val="351C75"/>
                        </a:solidFill>
                        <a:latin typeface="Calibri"/>
                        <a:sym typeface="Calibri"/>
                      </a:endParaRPr>
                    </a:p>
                  </a:txBody>
                  <a:tcPr marL="91425" marR="91425" marT="91425" marB="91425">
                    <a:solidFill>
                      <a:srgbClr val="F3F3F3"/>
                    </a:solidFill>
                  </a:tcPr>
                </a:tc>
                <a:tc>
                  <a:txBody>
                    <a:bodyPr/>
                    <a:lstStyle/>
                    <a:p>
                      <a:pPr marL="0" lvl="0" indent="0" algn="l">
                        <a:spcBef>
                          <a:spcPts val="0"/>
                        </a:spcBef>
                        <a:spcAft>
                          <a:spcPts val="0"/>
                        </a:spcAft>
                        <a:buNone/>
                      </a:pPr>
                      <a:r>
                        <a:rPr lang="en-US" sz="1000" b="0" i="0" u="none" strike="noStrike" noProof="0">
                          <a:solidFill>
                            <a:srgbClr val="38256E"/>
                          </a:solidFill>
                          <a:latin typeface="Calibri"/>
                        </a:rPr>
                        <a:t>$124.00</a:t>
                      </a:r>
                      <a:endParaRPr lang="en-US">
                        <a:solidFill>
                          <a:srgbClr val="38256E"/>
                        </a:solidFill>
                        <a:sym typeface="Calibri"/>
                      </a:endParaRPr>
                    </a:p>
                  </a:txBody>
                  <a:tcPr marL="91425" marR="91425" marT="91425" marB="91425">
                    <a:solidFill>
                      <a:srgbClr val="EFEFEF"/>
                    </a:solidFill>
                  </a:tcPr>
                </a:tc>
                <a:extLst>
                  <a:ext uri="{0D108BD9-81ED-4DB2-BD59-A6C34878D82A}">
                    <a16:rowId xmlns:a16="http://schemas.microsoft.com/office/drawing/2014/main" val="10002"/>
                  </a:ext>
                </a:extLst>
              </a:tr>
              <a:tr h="263350">
                <a:tc>
                  <a:txBody>
                    <a:bodyPr/>
                    <a:lstStyle/>
                    <a:p>
                      <a:pPr marL="0" lvl="0" indent="0" algn="l" rtl="0">
                        <a:spcBef>
                          <a:spcPts val="0"/>
                        </a:spcBef>
                        <a:spcAft>
                          <a:spcPts val="0"/>
                        </a:spcAft>
                        <a:buNone/>
                      </a:pPr>
                      <a:r>
                        <a:rPr lang="en-US" sz="1000">
                          <a:solidFill>
                            <a:srgbClr val="351C75"/>
                          </a:solidFill>
                          <a:latin typeface="Calibri"/>
                          <a:ea typeface="Calibri"/>
                          <a:cs typeface="Calibri"/>
                        </a:rPr>
                        <a:t>AEYAA4V</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3 year (1-9)</a:t>
                      </a:r>
                      <a:endParaRPr sz="1000" b="0" i="0" u="none" strike="noStrike" noProof="0">
                        <a:solidFill>
                          <a:srgbClr val="351C75"/>
                        </a:solidFill>
                        <a:latin typeface="Calibri"/>
                        <a:sym typeface="Calibri"/>
                      </a:endParaRPr>
                    </a:p>
                  </a:txBody>
                  <a:tcPr marL="91425" marR="91425" marT="91425" marB="91425">
                    <a:solidFill>
                      <a:srgbClr val="FFFFFF"/>
                    </a:solidFill>
                  </a:tcPr>
                </a:tc>
                <a:tc>
                  <a:txBody>
                    <a:bodyPr/>
                    <a:lstStyle/>
                    <a:p>
                      <a:pPr marL="0" lvl="0" indent="0" algn="l">
                        <a:spcBef>
                          <a:spcPts val="0"/>
                        </a:spcBef>
                        <a:spcAft>
                          <a:spcPts val="0"/>
                        </a:spcAft>
                        <a:buNone/>
                      </a:pPr>
                      <a:r>
                        <a:rPr lang="en-US" sz="1000" b="0" i="0" u="none" strike="noStrike" noProof="0">
                          <a:solidFill>
                            <a:srgbClr val="38256E"/>
                          </a:solidFill>
                          <a:latin typeface="Calibri"/>
                        </a:rPr>
                        <a:t>$124.00</a:t>
                      </a:r>
                      <a:endParaRPr lang="en-US">
                        <a:solidFill>
                          <a:srgbClr val="38256E"/>
                        </a:solidFill>
                        <a:sym typeface="Calibri"/>
                      </a:endParaRPr>
                    </a:p>
                  </a:txBody>
                  <a:tcPr marL="91425" marR="91425" marT="91425" marB="91425"/>
                </a:tc>
                <a:extLst>
                  <a:ext uri="{0D108BD9-81ED-4DB2-BD59-A6C34878D82A}">
                    <a16:rowId xmlns:a16="http://schemas.microsoft.com/office/drawing/2014/main" val="10003"/>
                  </a:ext>
                </a:extLst>
              </a:tr>
              <a:tr h="254300">
                <a:tc>
                  <a:txBody>
                    <a:bodyPr/>
                    <a:lstStyle/>
                    <a:p>
                      <a:pPr marL="0" lvl="0" indent="0" algn="l" rtl="0">
                        <a:spcBef>
                          <a:spcPts val="0"/>
                        </a:spcBef>
                        <a:spcAft>
                          <a:spcPts val="0"/>
                        </a:spcAft>
                        <a:buNone/>
                      </a:pPr>
                      <a:r>
                        <a:rPr lang="en-US" sz="1000">
                          <a:solidFill>
                            <a:srgbClr val="351C75"/>
                          </a:solidFill>
                          <a:latin typeface="Calibri"/>
                          <a:ea typeface="Calibri"/>
                          <a:cs typeface="Calibri"/>
                        </a:rPr>
                        <a:t>AEYAA4W</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4 year (1-9)</a:t>
                      </a:r>
                      <a:endParaRPr sz="1000" b="0" i="0" u="none" strike="noStrike" noProof="0">
                        <a:solidFill>
                          <a:srgbClr val="351C75"/>
                        </a:solidFill>
                        <a:latin typeface="Calibri"/>
                        <a:sym typeface="Calibri"/>
                      </a:endParaRPr>
                    </a:p>
                  </a:txBody>
                  <a:tcPr marL="91425" marR="91425" marT="91425" marB="91425">
                    <a:solidFill>
                      <a:srgbClr val="F3F3F3"/>
                    </a:solidFill>
                  </a:tcPr>
                </a:tc>
                <a:tc>
                  <a:txBody>
                    <a:bodyPr/>
                    <a:lstStyle/>
                    <a:p>
                      <a:pPr marL="0" lvl="0" indent="0" algn="l">
                        <a:spcBef>
                          <a:spcPts val="0"/>
                        </a:spcBef>
                        <a:spcAft>
                          <a:spcPts val="0"/>
                        </a:spcAft>
                        <a:buNone/>
                      </a:pPr>
                      <a:r>
                        <a:rPr lang="en-US" sz="1000" b="0" i="0" u="none" strike="noStrike" noProof="0">
                          <a:solidFill>
                            <a:srgbClr val="38256E"/>
                          </a:solidFill>
                          <a:latin typeface="Calibri"/>
                        </a:rPr>
                        <a:t>$124.00</a:t>
                      </a:r>
                      <a:endParaRPr lang="en-US">
                        <a:solidFill>
                          <a:srgbClr val="38256E"/>
                        </a:solidFill>
                        <a:sym typeface="Calibri"/>
                      </a:endParaRPr>
                    </a:p>
                  </a:txBody>
                  <a:tcPr marL="91425" marR="91425" marT="91425" marB="91425">
                    <a:solidFill>
                      <a:srgbClr val="EFEFEF"/>
                    </a:solidFill>
                  </a:tcPr>
                </a:tc>
                <a:extLst>
                  <a:ext uri="{0D108BD9-81ED-4DB2-BD59-A6C34878D82A}">
                    <a16:rowId xmlns:a16="http://schemas.microsoft.com/office/drawing/2014/main" val="10004"/>
                  </a:ext>
                </a:extLst>
              </a:tr>
              <a:tr h="254300">
                <a:tc>
                  <a:txBody>
                    <a:bodyPr/>
                    <a:lstStyle/>
                    <a:p>
                      <a:pPr marL="0" lvl="0" indent="0" algn="l" rtl="0">
                        <a:spcBef>
                          <a:spcPts val="0"/>
                        </a:spcBef>
                        <a:spcAft>
                          <a:spcPts val="0"/>
                        </a:spcAft>
                        <a:buNone/>
                      </a:pPr>
                      <a:r>
                        <a:rPr lang="en-US" sz="1000">
                          <a:solidFill>
                            <a:srgbClr val="351C75"/>
                          </a:solidFill>
                          <a:latin typeface="Calibri"/>
                          <a:ea typeface="Calibri"/>
                          <a:cs typeface="Calibri"/>
                        </a:rPr>
                        <a:t>AEYAA4Y</a:t>
                      </a:r>
                      <a:endParaRPr sz="1000">
                        <a:solidFill>
                          <a:srgbClr val="351C75"/>
                        </a:solidFill>
                        <a:latin typeface="Calibri"/>
                        <a:ea typeface="Calibri"/>
                        <a:cs typeface="Calibri"/>
                        <a:sym typeface="Calibri"/>
                      </a:endParaRPr>
                    </a:p>
                  </a:txBody>
                  <a:tcPr marL="91425" marR="91425" marT="91425" marB="91425"/>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5 year (1-9)</a:t>
                      </a:r>
                      <a:endParaRPr sz="1000" b="0" i="0" u="none" strike="noStrike" noProof="0">
                        <a:solidFill>
                          <a:srgbClr val="351C75"/>
                        </a:solidFill>
                        <a:latin typeface="Calibri"/>
                        <a:sym typeface="Calibri"/>
                      </a:endParaRPr>
                    </a:p>
                  </a:txBody>
                  <a:tcPr marL="91425" marR="91425" marT="91425" marB="91425">
                    <a:solidFill>
                      <a:srgbClr val="FFFFFF"/>
                    </a:solidFill>
                  </a:tcPr>
                </a:tc>
                <a:tc>
                  <a:txBody>
                    <a:bodyPr/>
                    <a:lstStyle/>
                    <a:p>
                      <a:pPr marL="0" lvl="0" indent="0" algn="l">
                        <a:spcBef>
                          <a:spcPts val="0"/>
                        </a:spcBef>
                        <a:spcAft>
                          <a:spcPts val="0"/>
                        </a:spcAft>
                        <a:buNone/>
                      </a:pPr>
                      <a:r>
                        <a:rPr lang="en-US" sz="1000" b="0" i="0" u="none" strike="noStrike" noProof="0">
                          <a:solidFill>
                            <a:srgbClr val="38256E"/>
                          </a:solidFill>
                          <a:latin typeface="Calibri"/>
                        </a:rPr>
                        <a:t>$124.00</a:t>
                      </a:r>
                      <a:endParaRPr lang="en-US">
                        <a:solidFill>
                          <a:srgbClr val="38256E"/>
                        </a:solidFill>
                        <a:sym typeface="Calibri"/>
                      </a:endParaRPr>
                    </a:p>
                  </a:txBody>
                  <a:tcPr marL="91425" marR="91425" marT="91425" marB="91425"/>
                </a:tc>
                <a:extLst>
                  <a:ext uri="{0D108BD9-81ED-4DB2-BD59-A6C34878D82A}">
                    <a16:rowId xmlns:a16="http://schemas.microsoft.com/office/drawing/2014/main" val="10005"/>
                  </a:ext>
                </a:extLst>
              </a:tr>
              <a:tr h="243750">
                <a:tc>
                  <a:txBody>
                    <a:bodyPr/>
                    <a:lstStyle/>
                    <a:p>
                      <a:pPr marL="0" lvl="0" indent="0" algn="l" rtl="0">
                        <a:spcBef>
                          <a:spcPts val="0"/>
                        </a:spcBef>
                        <a:spcAft>
                          <a:spcPts val="0"/>
                        </a:spcAft>
                        <a:buNone/>
                      </a:pPr>
                      <a:r>
                        <a:rPr lang="en-US" sz="1000">
                          <a:solidFill>
                            <a:srgbClr val="351C75"/>
                          </a:solidFill>
                          <a:latin typeface="Calibri"/>
                          <a:ea typeface="Calibri"/>
                          <a:cs typeface="Calibri"/>
                        </a:rPr>
                        <a:t>AEYAA50</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1 year (10-49)</a:t>
                      </a:r>
                      <a:endParaRPr sz="1000" b="0" i="0" u="none" strike="noStrike" noProof="0">
                        <a:solidFill>
                          <a:srgbClr val="351C75"/>
                        </a:solidFill>
                        <a:latin typeface="Calibri"/>
                        <a:sym typeface="Calibri"/>
                      </a:endParaRPr>
                    </a:p>
                  </a:txBody>
                  <a:tcPr marL="91425" marR="91425" marT="91425" marB="91425">
                    <a:solidFill>
                      <a:srgbClr val="F3F3F3"/>
                    </a:solidFill>
                  </a:tcPr>
                </a:tc>
                <a:tc>
                  <a:txBody>
                    <a:bodyPr/>
                    <a:lstStyle/>
                    <a:p>
                      <a:pPr marL="0" lvl="0" indent="0" algn="l" rtl="0">
                        <a:spcBef>
                          <a:spcPts val="0"/>
                        </a:spcBef>
                        <a:spcAft>
                          <a:spcPts val="0"/>
                        </a:spcAft>
                        <a:buNone/>
                      </a:pPr>
                      <a:r>
                        <a:rPr lang="en-US" sz="1000">
                          <a:solidFill>
                            <a:srgbClr val="38256E"/>
                          </a:solidFill>
                          <a:latin typeface="Calibri"/>
                          <a:ea typeface="Calibri"/>
                          <a:cs typeface="Calibri"/>
                        </a:rPr>
                        <a:t>$117.80</a:t>
                      </a:r>
                      <a:endParaRPr lang="en-US" sz="1000">
                        <a:solidFill>
                          <a:srgbClr val="38256E"/>
                        </a:solidFill>
                        <a:latin typeface="Calibri"/>
                        <a:ea typeface="Calibri"/>
                        <a:cs typeface="Calibri"/>
                        <a:sym typeface="Calibri"/>
                      </a:endParaRPr>
                    </a:p>
                  </a:txBody>
                  <a:tcPr marL="91425" marR="91425" marT="91425" marB="91425">
                    <a:solidFill>
                      <a:srgbClr val="EFEFEF"/>
                    </a:solidFill>
                  </a:tcPr>
                </a:tc>
                <a:extLst>
                  <a:ext uri="{0D108BD9-81ED-4DB2-BD59-A6C34878D82A}">
                    <a16:rowId xmlns:a16="http://schemas.microsoft.com/office/drawing/2014/main" val="10006"/>
                  </a:ext>
                </a:extLst>
              </a:tr>
              <a:tr h="272400">
                <a:tc>
                  <a:txBody>
                    <a:bodyPr/>
                    <a:lstStyle/>
                    <a:p>
                      <a:pPr marL="0" lvl="0" indent="0" algn="l">
                        <a:spcBef>
                          <a:spcPts val="0"/>
                        </a:spcBef>
                        <a:spcAft>
                          <a:spcPts val="0"/>
                        </a:spcAft>
                        <a:buNone/>
                      </a:pPr>
                      <a:r>
                        <a:rPr lang="en-US" sz="1000" b="0" i="0" u="none" strike="noStrike" noProof="0">
                          <a:solidFill>
                            <a:srgbClr val="351C75"/>
                          </a:solidFill>
                          <a:latin typeface="Calibri"/>
                        </a:rPr>
                        <a:t>AEYAA51</a:t>
                      </a:r>
                      <a:endParaRPr lang="en-US">
                        <a:sym typeface="Calibri"/>
                      </a:endParaRPr>
                    </a:p>
                  </a:txBody>
                  <a:tcPr marL="91425" marR="91425" marT="91425" marB="91425"/>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2 year (10-49)</a:t>
                      </a:r>
                      <a:endParaRPr sz="1000" b="0" i="0" u="none" strike="noStrike" noProof="0">
                        <a:solidFill>
                          <a:srgbClr val="000000"/>
                        </a:solidFill>
                        <a:latin typeface="Calibri"/>
                        <a:sym typeface="Calibri"/>
                      </a:endParaRPr>
                    </a:p>
                  </a:txBody>
                  <a:tcPr marL="91425" marR="91425" marT="91425" marB="91425">
                    <a:solidFill>
                      <a:srgbClr val="FFFFFF"/>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rPr>
                        <a:t>$117.80</a:t>
                      </a:r>
                    </a:p>
                  </a:txBody>
                  <a:tcPr marL="91425" marR="91425" marT="91425" marB="91425"/>
                </a:tc>
                <a:extLst>
                  <a:ext uri="{0D108BD9-81ED-4DB2-BD59-A6C34878D82A}">
                    <a16:rowId xmlns:a16="http://schemas.microsoft.com/office/drawing/2014/main" val="10007"/>
                  </a:ext>
                </a:extLst>
              </a:tr>
              <a:tr h="254300">
                <a:tc>
                  <a:txBody>
                    <a:bodyPr/>
                    <a:lstStyle/>
                    <a:p>
                      <a:pPr marL="0" lvl="0" indent="0" algn="l">
                        <a:spcBef>
                          <a:spcPts val="0"/>
                        </a:spcBef>
                        <a:spcAft>
                          <a:spcPts val="0"/>
                        </a:spcAft>
                        <a:buNone/>
                      </a:pPr>
                      <a:r>
                        <a:rPr lang="en-US" sz="1000" b="0" i="0" u="none" strike="noStrike" noProof="0">
                          <a:solidFill>
                            <a:srgbClr val="351C75"/>
                          </a:solidFill>
                          <a:latin typeface="Calibri"/>
                        </a:rPr>
                        <a:t>AEYAA52</a:t>
                      </a:r>
                      <a:endParaRPr lang="en-US">
                        <a:sym typeface="Calibri"/>
                      </a:endParaRPr>
                    </a:p>
                  </a:txBody>
                  <a:tcPr marL="91425" marR="91425" marT="91425" marB="91425">
                    <a:solidFill>
                      <a:srgbClr val="EFEFEF"/>
                    </a:solidFill>
                  </a:tcPr>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3 year (10-49)</a:t>
                      </a:r>
                      <a:endParaRPr sz="1000" b="0" i="0" u="none" strike="noStrike" noProof="0">
                        <a:solidFill>
                          <a:srgbClr val="000000"/>
                        </a:solidFill>
                        <a:latin typeface="Calibri"/>
                        <a:sym typeface="Calibri"/>
                      </a:endParaRPr>
                    </a:p>
                  </a:txBody>
                  <a:tcPr marL="91425" marR="91425" marT="91425" marB="91425">
                    <a:solidFill>
                      <a:srgbClr val="F3F3F3"/>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rPr>
                        <a:t>$117.80</a:t>
                      </a:r>
                    </a:p>
                  </a:txBody>
                  <a:tcPr marL="91425" marR="91425" marT="91425" marB="91425">
                    <a:solidFill>
                      <a:srgbClr val="EFEFEF"/>
                    </a:solidFill>
                  </a:tcPr>
                </a:tc>
                <a:extLst>
                  <a:ext uri="{0D108BD9-81ED-4DB2-BD59-A6C34878D82A}">
                    <a16:rowId xmlns:a16="http://schemas.microsoft.com/office/drawing/2014/main" val="10008"/>
                  </a:ext>
                </a:extLst>
              </a:tr>
              <a:tr h="236200">
                <a:tc>
                  <a:txBody>
                    <a:bodyPr/>
                    <a:lstStyle/>
                    <a:p>
                      <a:pPr marL="0" lvl="0" indent="0" algn="l">
                        <a:spcBef>
                          <a:spcPts val="0"/>
                        </a:spcBef>
                        <a:spcAft>
                          <a:spcPts val="0"/>
                        </a:spcAft>
                        <a:buNone/>
                      </a:pPr>
                      <a:r>
                        <a:rPr lang="en-US" sz="1000" b="0" i="0" u="none" strike="noStrike" noProof="0">
                          <a:solidFill>
                            <a:srgbClr val="351C75"/>
                          </a:solidFill>
                          <a:latin typeface="Calibri"/>
                        </a:rPr>
                        <a:t>AEYAA53</a:t>
                      </a:r>
                      <a:endParaRPr lang="en-US">
                        <a:sym typeface="Calibri"/>
                      </a:endParaRPr>
                    </a:p>
                  </a:txBody>
                  <a:tcPr marL="91425" marR="91425" marT="91425" marB="91425"/>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4 year (10-49)</a:t>
                      </a:r>
                      <a:endParaRPr sz="1000" b="0" i="0" u="none" strike="noStrike" noProof="0">
                        <a:solidFill>
                          <a:srgbClr val="000000"/>
                        </a:solidFill>
                        <a:latin typeface="Calibri"/>
                        <a:sym typeface="Calibri"/>
                      </a:endParaRPr>
                    </a:p>
                  </a:txBody>
                  <a:tcPr marL="91425" marR="91425" marT="91425" marB="91425">
                    <a:solidFill>
                      <a:srgbClr val="FFFFFF"/>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rPr>
                        <a:t>$117.80</a:t>
                      </a:r>
                    </a:p>
                  </a:txBody>
                  <a:tcPr marL="91425" marR="91425" marT="91425" marB="91425"/>
                </a:tc>
                <a:extLst>
                  <a:ext uri="{0D108BD9-81ED-4DB2-BD59-A6C34878D82A}">
                    <a16:rowId xmlns:a16="http://schemas.microsoft.com/office/drawing/2014/main" val="10009"/>
                  </a:ext>
                </a:extLst>
              </a:tr>
              <a:tr h="0">
                <a:tc>
                  <a:txBody>
                    <a:bodyPr/>
                    <a:lstStyle/>
                    <a:p>
                      <a:pPr marL="0" lvl="0" indent="0" algn="l">
                        <a:spcBef>
                          <a:spcPts val="0"/>
                        </a:spcBef>
                        <a:spcAft>
                          <a:spcPts val="0"/>
                        </a:spcAft>
                        <a:buNone/>
                      </a:pPr>
                      <a:r>
                        <a:rPr lang="en-US" sz="1000" b="0" i="0" u="none" strike="noStrike" noProof="0">
                          <a:solidFill>
                            <a:srgbClr val="351C75"/>
                          </a:solidFill>
                          <a:latin typeface="Calibri"/>
                        </a:rPr>
                        <a:t>AEYAA54</a:t>
                      </a:r>
                      <a:endParaRPr lang="en-US">
                        <a:sym typeface="Calibri"/>
                      </a:endParaRPr>
                    </a:p>
                  </a:txBody>
                  <a:tcPr marL="91425" marR="91425" marT="91425" marB="91425">
                    <a:solidFill>
                      <a:srgbClr val="EFEFEF"/>
                    </a:solidFill>
                  </a:tcPr>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5 year (10-49)</a:t>
                      </a:r>
                      <a:endParaRPr lang="en-US" sz="1000" b="0" i="0" u="none" strike="noStrike" noProof="0">
                        <a:solidFill>
                          <a:srgbClr val="000000"/>
                        </a:solidFill>
                        <a:latin typeface="Calibri"/>
                      </a:endParaRPr>
                    </a:p>
                  </a:txBody>
                  <a:tcPr marL="91425" marR="91425" marT="91425" marB="91425">
                    <a:solidFill>
                      <a:srgbClr val="F3F3F3"/>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rPr>
                        <a:t>$117.80</a:t>
                      </a:r>
                    </a:p>
                  </a:txBody>
                  <a:tcPr marL="91425" marR="91425" marT="91425" marB="91425">
                    <a:solidFill>
                      <a:srgbClr val="EFEFEF"/>
                    </a:solidFill>
                  </a:tcPr>
                </a:tc>
                <a:extLst>
                  <a:ext uri="{0D108BD9-81ED-4DB2-BD59-A6C34878D82A}">
                    <a16:rowId xmlns:a16="http://schemas.microsoft.com/office/drawing/2014/main" val="10010"/>
                  </a:ext>
                </a:extLst>
              </a:tr>
            </a:tbl>
          </a:graphicData>
        </a:graphic>
      </p:graphicFrame>
      <p:graphicFrame>
        <p:nvGraphicFramePr>
          <p:cNvPr id="105" name="Google Shape;105;p11">
            <a:extLst>
              <a:ext uri="{FF2B5EF4-FFF2-40B4-BE49-F238E27FC236}">
                <a16:creationId xmlns:a16="http://schemas.microsoft.com/office/drawing/2014/main" id="{2B76624A-3B14-878E-AD36-8C3471012778}"/>
              </a:ext>
            </a:extLst>
          </p:cNvPr>
          <p:cNvGraphicFramePr/>
          <p:nvPr>
            <p:extLst>
              <p:ext uri="{D42A27DB-BD31-4B8C-83A1-F6EECF244321}">
                <p14:modId xmlns:p14="http://schemas.microsoft.com/office/powerpoint/2010/main" val="1189905120"/>
              </p:ext>
            </p:extLst>
          </p:nvPr>
        </p:nvGraphicFramePr>
        <p:xfrm>
          <a:off x="4086425" y="1093015"/>
          <a:ext cx="3435675" cy="3708716"/>
        </p:xfrm>
        <a:graphic>
          <a:graphicData uri="http://schemas.openxmlformats.org/drawingml/2006/table">
            <a:tbl>
              <a:tblPr>
                <a:noFill/>
                <a:tableStyleId>{A300FE13-4529-4BDE-A557-FEC86FE4ADAF}</a:tableStyleId>
              </a:tblPr>
              <a:tblGrid>
                <a:gridCol w="799550">
                  <a:extLst>
                    <a:ext uri="{9D8B030D-6E8A-4147-A177-3AD203B41FA5}">
                      <a16:colId xmlns:a16="http://schemas.microsoft.com/office/drawing/2014/main" val="20000"/>
                    </a:ext>
                  </a:extLst>
                </a:gridCol>
                <a:gridCol w="1892900">
                  <a:extLst>
                    <a:ext uri="{9D8B030D-6E8A-4147-A177-3AD203B41FA5}">
                      <a16:colId xmlns:a16="http://schemas.microsoft.com/office/drawing/2014/main" val="20001"/>
                    </a:ext>
                  </a:extLst>
                </a:gridCol>
                <a:gridCol w="743225">
                  <a:extLst>
                    <a:ext uri="{9D8B030D-6E8A-4147-A177-3AD203B41FA5}">
                      <a16:colId xmlns:a16="http://schemas.microsoft.com/office/drawing/2014/main" val="20002"/>
                    </a:ext>
                  </a:extLst>
                </a:gridCol>
              </a:tblGrid>
              <a:tr h="316638">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Item #</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lvl="0" indent="0" algn="ctr" rtl="0">
                        <a:spcBef>
                          <a:spcPts val="0"/>
                        </a:spcBef>
                        <a:spcAft>
                          <a:spcPts val="0"/>
                        </a:spcAft>
                        <a:buClr>
                          <a:schemeClr val="dk1"/>
                        </a:buClr>
                        <a:buSzPts val="800"/>
                        <a:buFont typeface="Arial"/>
                        <a:buNone/>
                      </a:pPr>
                      <a:r>
                        <a:rPr lang="en-US" sz="1000" b="1">
                          <a:solidFill>
                            <a:schemeClr val="lt1"/>
                          </a:solidFill>
                          <a:latin typeface="Calibri"/>
                          <a:ea typeface="Calibri"/>
                          <a:cs typeface="Calibri"/>
                          <a:sym typeface="Calibri"/>
                        </a:rPr>
                        <a:t>Device Licenses</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rgbClr val="FFFFFF"/>
                          </a:solidFill>
                          <a:latin typeface="Calibri"/>
                          <a:ea typeface="Calibri"/>
                          <a:cs typeface="Calibri"/>
                          <a:sym typeface="Calibri"/>
                        </a:rPr>
                        <a:t>MSRP</a:t>
                      </a:r>
                      <a:endParaRPr sz="10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20124D"/>
                    </a:solidFill>
                  </a:tcPr>
                </a:tc>
                <a:extLst>
                  <a:ext uri="{0D108BD9-81ED-4DB2-BD59-A6C34878D82A}">
                    <a16:rowId xmlns:a16="http://schemas.microsoft.com/office/drawing/2014/main" val="10000"/>
                  </a:ext>
                </a:extLst>
              </a:tr>
              <a:tr h="316638">
                <a:tc>
                  <a:txBody>
                    <a:bodyPr/>
                    <a:lstStyle/>
                    <a:p>
                      <a:pPr lvl="0">
                        <a:buNone/>
                      </a:pPr>
                      <a:r>
                        <a:rPr lang="en-US" sz="1000">
                          <a:effectLst/>
                          <a:latin typeface="Calibri"/>
                        </a:rPr>
                        <a:t>AEYAA55</a:t>
                      </a:r>
                      <a:endParaRPr sz="1000">
                        <a:latin typeface="Calibri"/>
                        <a:sym typeface="Calibri"/>
                      </a:endParaRPr>
                    </a:p>
                  </a:txBody>
                  <a:tcPr anchor="ctr">
                    <a:lnL>
                      <a:noFill/>
                    </a:lnL>
                    <a:lnR>
                      <a:noFill/>
                    </a:lnR>
                    <a:lnB>
                      <a:noFill/>
                    </a:lnB>
                    <a:noFill/>
                  </a:tcPr>
                </a:tc>
                <a:tc>
                  <a:txBody>
                    <a:bodyPr/>
                    <a:lstStyle/>
                    <a:p>
                      <a:pPr marL="0" lvl="0" indent="0" algn="l">
                        <a:spcBef>
                          <a:spcPts val="0"/>
                        </a:spcBef>
                        <a:spcAft>
                          <a:spcPts val="0"/>
                        </a:spcAft>
                        <a:buNone/>
                      </a:pPr>
                      <a:r>
                        <a:rPr lang="en-US" sz="1000" b="1">
                          <a:solidFill>
                            <a:srgbClr val="351C75"/>
                          </a:solidFill>
                          <a:latin typeface="Calibri"/>
                          <a:ea typeface="Calibri"/>
                          <a:cs typeface="Calibri"/>
                        </a:rPr>
                        <a:t>R2Me License</a:t>
                      </a:r>
                      <a:r>
                        <a:rPr lang="en-US" sz="1000">
                          <a:solidFill>
                            <a:srgbClr val="351C75"/>
                          </a:solidFill>
                          <a:latin typeface="Calibri"/>
                          <a:ea typeface="Calibri"/>
                          <a:cs typeface="Calibri"/>
                        </a:rPr>
                        <a:t>, 1 year (50-199)</a:t>
                      </a:r>
                      <a:endParaRPr>
                        <a:sym typeface="Calibri"/>
                      </a:endParaRPr>
                    </a:p>
                  </a:txBody>
                  <a:tcPr marL="91425" marR="91425" marT="91425" marB="91425">
                    <a:lnL>
                      <a:noFill/>
                    </a:lnL>
                    <a:solidFill>
                      <a:srgbClr val="FFFFFF"/>
                    </a:solidFill>
                  </a:tcPr>
                </a:tc>
                <a:tc>
                  <a:txBody>
                    <a:bodyPr/>
                    <a:lstStyle/>
                    <a:p>
                      <a:pPr marL="0" lvl="0" indent="0" algn="l" rtl="0">
                        <a:spcBef>
                          <a:spcPts val="0"/>
                        </a:spcBef>
                        <a:spcAft>
                          <a:spcPts val="0"/>
                        </a:spcAft>
                        <a:buNone/>
                      </a:pPr>
                      <a:r>
                        <a:rPr lang="en-US" sz="1000">
                          <a:solidFill>
                            <a:srgbClr val="38256E"/>
                          </a:solidFill>
                          <a:latin typeface="Calibri"/>
                          <a:ea typeface="Calibri"/>
                          <a:cs typeface="Calibri"/>
                          <a:sym typeface="Calibri"/>
                        </a:rPr>
                        <a:t>$</a:t>
                      </a:r>
                      <a:r>
                        <a:rPr lang="en-US" sz="1000">
                          <a:solidFill>
                            <a:srgbClr val="38256E"/>
                          </a:solidFill>
                          <a:latin typeface="Calibri"/>
                          <a:ea typeface="Calibri"/>
                          <a:cs typeface="Calibri"/>
                        </a:rPr>
                        <a:t>111.91</a:t>
                      </a:r>
                      <a:endParaRPr sz="1000">
                        <a:solidFill>
                          <a:srgbClr val="38256E"/>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16638">
                <a:tc>
                  <a:txBody>
                    <a:bodyPr/>
                    <a:lstStyle/>
                    <a:p>
                      <a:pPr lvl="0">
                        <a:buNone/>
                      </a:pPr>
                      <a:r>
                        <a:rPr lang="en-US" sz="1000">
                          <a:effectLst/>
                          <a:latin typeface="Calibri"/>
                        </a:rPr>
                        <a:t>AEYAA56</a:t>
                      </a:r>
                      <a:endParaRPr sz="1000">
                        <a:latin typeface="Calibri"/>
                        <a:sym typeface="Calibri"/>
                      </a:endParaRPr>
                    </a:p>
                  </a:txBody>
                  <a:tcPr anchor="ctr">
                    <a:lnL>
                      <a:noFill/>
                    </a:lnL>
                    <a:lnR>
                      <a:noFill/>
                    </a:lnR>
                    <a:lnT>
                      <a:noFill/>
                    </a:lnT>
                    <a:lnB>
                      <a:noFill/>
                    </a:lnB>
                    <a:solidFill>
                      <a:schemeClr val="bg1">
                        <a:lumMod val="95000"/>
                      </a:schemeClr>
                    </a:solid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2 year (50-199)</a:t>
                      </a:r>
                      <a:endParaRPr sz="1000" b="0" i="0" u="none" strike="noStrike" noProof="0">
                        <a:solidFill>
                          <a:srgbClr val="351C75"/>
                        </a:solidFill>
                        <a:latin typeface="Calibri"/>
                        <a:sym typeface="Calibri"/>
                      </a:endParaRPr>
                    </a:p>
                  </a:txBody>
                  <a:tcPr marL="91425" marR="91425" marT="91425" marB="91425">
                    <a:lnL>
                      <a:noFill/>
                    </a:lnL>
                    <a:solidFill>
                      <a:schemeClr val="bg1">
                        <a:lumMod val="95000"/>
                      </a:schemeClr>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111.91</a:t>
                      </a:r>
                    </a:p>
                  </a:txBody>
                  <a:tcPr marL="91425" marR="91425" marT="91425" marB="91425">
                    <a:solidFill>
                      <a:srgbClr val="EFEFEF"/>
                    </a:solidFill>
                  </a:tcPr>
                </a:tc>
                <a:extLst>
                  <a:ext uri="{0D108BD9-81ED-4DB2-BD59-A6C34878D82A}">
                    <a16:rowId xmlns:a16="http://schemas.microsoft.com/office/drawing/2014/main" val="10002"/>
                  </a:ext>
                </a:extLst>
              </a:tr>
              <a:tr h="316638">
                <a:tc>
                  <a:txBody>
                    <a:bodyPr/>
                    <a:lstStyle/>
                    <a:p>
                      <a:pPr lvl="0">
                        <a:buNone/>
                      </a:pPr>
                      <a:r>
                        <a:rPr lang="en-US" sz="1000">
                          <a:effectLst/>
                          <a:latin typeface="Calibri"/>
                        </a:rPr>
                        <a:t>AEYAA57</a:t>
                      </a:r>
                      <a:endParaRPr sz="1000">
                        <a:latin typeface="Calibri"/>
                        <a:sym typeface="Calibri"/>
                      </a:endParaRPr>
                    </a:p>
                  </a:txBody>
                  <a:tcPr anchor="ctr">
                    <a:lnL>
                      <a:noFill/>
                    </a:lnL>
                    <a:lnR>
                      <a:noFill/>
                    </a:lnR>
                    <a:lnT>
                      <a:noFill/>
                    </a:lnT>
                    <a:lnB>
                      <a:noFill/>
                    </a:lnB>
                    <a:no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3 year (50-199)</a:t>
                      </a:r>
                      <a:endParaRPr sz="1000" b="0" i="0" u="none" strike="noStrike" noProof="0">
                        <a:solidFill>
                          <a:srgbClr val="351C75"/>
                        </a:solidFill>
                        <a:latin typeface="Calibri"/>
                        <a:sym typeface="Calibri"/>
                      </a:endParaRPr>
                    </a:p>
                  </a:txBody>
                  <a:tcPr marL="91425" marR="91425" marT="91425" marB="91425">
                    <a:lnL>
                      <a:noFill/>
                    </a:lnL>
                    <a:solidFill>
                      <a:srgbClr val="FFFFFF"/>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111.91</a:t>
                      </a:r>
                    </a:p>
                  </a:txBody>
                  <a:tcPr marL="91425" marR="91425" marT="91425" marB="91425"/>
                </a:tc>
                <a:extLst>
                  <a:ext uri="{0D108BD9-81ED-4DB2-BD59-A6C34878D82A}">
                    <a16:rowId xmlns:a16="http://schemas.microsoft.com/office/drawing/2014/main" val="10003"/>
                  </a:ext>
                </a:extLst>
              </a:tr>
              <a:tr h="316638">
                <a:tc>
                  <a:txBody>
                    <a:bodyPr/>
                    <a:lstStyle/>
                    <a:p>
                      <a:pPr lvl="0">
                        <a:buNone/>
                      </a:pPr>
                      <a:r>
                        <a:rPr lang="en-US" sz="1000">
                          <a:effectLst/>
                          <a:latin typeface="Calibri"/>
                        </a:rPr>
                        <a:t>AEYAA58</a:t>
                      </a:r>
                      <a:endParaRPr sz="1000">
                        <a:latin typeface="Calibri"/>
                        <a:sym typeface="Calibri"/>
                      </a:endParaRPr>
                    </a:p>
                  </a:txBody>
                  <a:tcPr anchor="ctr">
                    <a:lnL>
                      <a:noFill/>
                    </a:lnL>
                    <a:lnR>
                      <a:noFill/>
                    </a:lnR>
                    <a:lnT>
                      <a:noFill/>
                    </a:lnT>
                    <a:lnB>
                      <a:noFill/>
                    </a:lnB>
                    <a:solidFill>
                      <a:schemeClr val="bg1">
                        <a:lumMod val="95000"/>
                      </a:schemeClr>
                    </a:solid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4 year (50-199)</a:t>
                      </a:r>
                      <a:endParaRPr sz="1000" b="0" i="0" u="none" strike="noStrike" noProof="0">
                        <a:solidFill>
                          <a:srgbClr val="351C75"/>
                        </a:solidFill>
                        <a:latin typeface="Calibri"/>
                        <a:sym typeface="Calibri"/>
                      </a:endParaRPr>
                    </a:p>
                  </a:txBody>
                  <a:tcPr marL="91425" marR="91425" marT="91425" marB="91425">
                    <a:lnL>
                      <a:noFill/>
                    </a:lnL>
                    <a:solidFill>
                      <a:srgbClr val="F3F3F3"/>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111.91</a:t>
                      </a:r>
                      <a:endParaRPr sz="1000" b="0" i="0" u="none" strike="noStrike" noProof="0">
                        <a:solidFill>
                          <a:srgbClr val="38256E"/>
                        </a:solidFill>
                        <a:latin typeface="Calibri"/>
                        <a:sym typeface="Calibri"/>
                      </a:endParaRPr>
                    </a:p>
                  </a:txBody>
                  <a:tcPr marL="91425" marR="91425" marT="91425" marB="91425">
                    <a:solidFill>
                      <a:srgbClr val="EFEFEF"/>
                    </a:solidFill>
                  </a:tcPr>
                </a:tc>
                <a:extLst>
                  <a:ext uri="{0D108BD9-81ED-4DB2-BD59-A6C34878D82A}">
                    <a16:rowId xmlns:a16="http://schemas.microsoft.com/office/drawing/2014/main" val="10004"/>
                  </a:ext>
                </a:extLst>
              </a:tr>
              <a:tr h="316638">
                <a:tc>
                  <a:txBody>
                    <a:bodyPr/>
                    <a:lstStyle/>
                    <a:p>
                      <a:pPr lvl="0">
                        <a:buNone/>
                      </a:pPr>
                      <a:r>
                        <a:rPr lang="en-US" sz="1000">
                          <a:effectLst/>
                          <a:latin typeface="Calibri"/>
                        </a:rPr>
                        <a:t>AEYAA59</a:t>
                      </a:r>
                      <a:endParaRPr sz="1000">
                        <a:latin typeface="Calibri"/>
                        <a:sym typeface="Calibri"/>
                      </a:endParaRPr>
                    </a:p>
                  </a:txBody>
                  <a:tcPr anchor="ctr">
                    <a:lnL>
                      <a:noFill/>
                    </a:lnL>
                    <a:lnR>
                      <a:noFill/>
                    </a:lnR>
                    <a:lnT>
                      <a:noFill/>
                    </a:lnT>
                    <a:lnB>
                      <a:noFill/>
                    </a:lnB>
                    <a:no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5 year (50-199)</a:t>
                      </a:r>
                      <a:endParaRPr sz="1000" b="0" i="0" u="none" strike="noStrike" noProof="0">
                        <a:solidFill>
                          <a:srgbClr val="351C75"/>
                        </a:solidFill>
                        <a:latin typeface="Calibri"/>
                        <a:sym typeface="Calibri"/>
                      </a:endParaRPr>
                    </a:p>
                  </a:txBody>
                  <a:tcPr marL="91425" marR="91425" marT="91425" marB="91425">
                    <a:lnL>
                      <a:noFill/>
                    </a:lnL>
                    <a:solidFill>
                      <a:srgbClr val="FFFFFF"/>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111.91</a:t>
                      </a:r>
                      <a:endParaRPr sz="1000" b="0" i="0" u="none" strike="noStrike" noProof="0">
                        <a:solidFill>
                          <a:srgbClr val="38256E"/>
                        </a:solidFill>
                        <a:latin typeface="Calibri"/>
                        <a:sym typeface="Calibri"/>
                      </a:endParaRPr>
                    </a:p>
                  </a:txBody>
                  <a:tcPr marL="91425" marR="91425" marT="91425" marB="91425"/>
                </a:tc>
                <a:extLst>
                  <a:ext uri="{0D108BD9-81ED-4DB2-BD59-A6C34878D82A}">
                    <a16:rowId xmlns:a16="http://schemas.microsoft.com/office/drawing/2014/main" val="10005"/>
                  </a:ext>
                </a:extLst>
              </a:tr>
              <a:tr h="316638">
                <a:tc>
                  <a:txBody>
                    <a:bodyPr/>
                    <a:lstStyle/>
                    <a:p>
                      <a:pPr lvl="0">
                        <a:buNone/>
                      </a:pPr>
                      <a:r>
                        <a:rPr lang="en-US" sz="1000">
                          <a:effectLst/>
                          <a:latin typeface="Calibri"/>
                        </a:rPr>
                        <a:t>AEYAA5A</a:t>
                      </a:r>
                      <a:endParaRPr sz="1000">
                        <a:latin typeface="Calibri"/>
                        <a:sym typeface="Calibri"/>
                      </a:endParaRPr>
                    </a:p>
                  </a:txBody>
                  <a:tcPr anchor="ctr">
                    <a:lnL>
                      <a:noFill/>
                    </a:lnL>
                    <a:lnR>
                      <a:noFill/>
                    </a:lnR>
                    <a:lnT>
                      <a:noFill/>
                    </a:lnT>
                    <a:lnB>
                      <a:noFill/>
                    </a:lnB>
                    <a:solidFill>
                      <a:schemeClr val="bg1">
                        <a:lumMod val="95000"/>
                      </a:schemeClr>
                    </a:solid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1 year (200+)</a:t>
                      </a:r>
                      <a:endParaRPr sz="1000" b="0" i="0" u="none" strike="noStrike" noProof="0">
                        <a:solidFill>
                          <a:srgbClr val="351C75"/>
                        </a:solidFill>
                        <a:latin typeface="Calibri"/>
                        <a:sym typeface="Calibri"/>
                      </a:endParaRPr>
                    </a:p>
                  </a:txBody>
                  <a:tcPr marL="91425" marR="91425" marT="91425" marB="91425">
                    <a:lnL>
                      <a:noFill/>
                    </a:lnL>
                    <a:solidFill>
                      <a:srgbClr val="F3F3F3"/>
                    </a:solidFill>
                  </a:tcPr>
                </a:tc>
                <a:tc>
                  <a:txBody>
                    <a:bodyPr/>
                    <a:lstStyle/>
                    <a:p>
                      <a:pPr marL="0" lvl="0" indent="0" algn="l" rtl="0">
                        <a:spcBef>
                          <a:spcPts val="0"/>
                        </a:spcBef>
                        <a:spcAft>
                          <a:spcPts val="0"/>
                        </a:spcAft>
                        <a:buNone/>
                      </a:pPr>
                      <a:r>
                        <a:rPr lang="en-US" sz="1000">
                          <a:solidFill>
                            <a:srgbClr val="38256E"/>
                          </a:solidFill>
                          <a:latin typeface="Calibri"/>
                          <a:ea typeface="Calibri"/>
                          <a:cs typeface="Calibri"/>
                          <a:sym typeface="Calibri"/>
                        </a:rPr>
                        <a:t>$</a:t>
                      </a:r>
                      <a:r>
                        <a:rPr lang="en-US" sz="1000">
                          <a:solidFill>
                            <a:srgbClr val="38256E"/>
                          </a:solidFill>
                          <a:latin typeface="Calibri"/>
                          <a:ea typeface="Calibri"/>
                          <a:cs typeface="Calibri"/>
                        </a:rPr>
                        <a:t>106.31</a:t>
                      </a:r>
                      <a:endParaRPr sz="1000">
                        <a:solidFill>
                          <a:srgbClr val="38256E"/>
                        </a:solidFill>
                        <a:latin typeface="Calibri"/>
                        <a:ea typeface="Calibri"/>
                        <a:cs typeface="Calibri"/>
                        <a:sym typeface="Calibri"/>
                      </a:endParaRPr>
                    </a:p>
                  </a:txBody>
                  <a:tcPr marL="91425" marR="91425" marT="91425" marB="91425">
                    <a:solidFill>
                      <a:srgbClr val="EFEFEF"/>
                    </a:solidFill>
                  </a:tcPr>
                </a:tc>
                <a:extLst>
                  <a:ext uri="{0D108BD9-81ED-4DB2-BD59-A6C34878D82A}">
                    <a16:rowId xmlns:a16="http://schemas.microsoft.com/office/drawing/2014/main" val="10006"/>
                  </a:ext>
                </a:extLst>
              </a:tr>
              <a:tr h="316638">
                <a:tc>
                  <a:txBody>
                    <a:bodyPr/>
                    <a:lstStyle/>
                    <a:p>
                      <a:pPr lvl="0">
                        <a:buNone/>
                      </a:pPr>
                      <a:r>
                        <a:rPr lang="en-US" sz="1000">
                          <a:effectLst/>
                          <a:latin typeface="Calibri"/>
                        </a:rPr>
                        <a:t>AEYAA5C</a:t>
                      </a:r>
                      <a:endParaRPr sz="1000">
                        <a:latin typeface="Calibri"/>
                        <a:sym typeface="Calibri"/>
                      </a:endParaRP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2 year (200+)</a:t>
                      </a:r>
                      <a:endParaRPr sz="1000" b="0" i="0" u="none" strike="noStrike" noProof="0">
                        <a:solidFill>
                          <a:srgbClr val="000000"/>
                        </a:solidFill>
                        <a:latin typeface="Calibri"/>
                        <a:sym typeface="Calibri"/>
                      </a:endParaRPr>
                    </a:p>
                  </a:txBody>
                  <a:tcPr marL="91425" marR="91425" marT="91425" marB="91425">
                    <a:lnL>
                      <a:noFill/>
                    </a:lnL>
                    <a:solidFill>
                      <a:srgbClr val="FFFFFF"/>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106.31</a:t>
                      </a:r>
                    </a:p>
                  </a:txBody>
                  <a:tcPr marL="91425" marR="91425" marT="91425" marB="91425"/>
                </a:tc>
                <a:extLst>
                  <a:ext uri="{0D108BD9-81ED-4DB2-BD59-A6C34878D82A}">
                    <a16:rowId xmlns:a16="http://schemas.microsoft.com/office/drawing/2014/main" val="10007"/>
                  </a:ext>
                </a:extLst>
              </a:tr>
              <a:tr h="316638">
                <a:tc>
                  <a:txBody>
                    <a:bodyPr/>
                    <a:lstStyle/>
                    <a:p>
                      <a:pPr lvl="0">
                        <a:buNone/>
                      </a:pPr>
                      <a:r>
                        <a:rPr lang="en-US" sz="1000">
                          <a:effectLst/>
                          <a:latin typeface="Calibri"/>
                        </a:rPr>
                        <a:t>AEYAA5D</a:t>
                      </a:r>
                      <a:endParaRPr sz="1000">
                        <a:latin typeface="Calibri"/>
                        <a:sym typeface="Calibri"/>
                      </a:endParaRPr>
                    </a:p>
                  </a:txBody>
                  <a:tcPr anchor="ctr">
                    <a:lnL>
                      <a:noFill/>
                    </a:lnL>
                    <a:lnR>
                      <a:noFill/>
                    </a:lnR>
                    <a:lnT>
                      <a:noFill/>
                    </a:lnT>
                    <a:lnB>
                      <a:noFill/>
                    </a:lnB>
                    <a:solidFill>
                      <a:schemeClr val="bg1">
                        <a:lumMod val="95000"/>
                      </a:schemeClr>
                    </a:solidFill>
                  </a:tcPr>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3 year (200+)</a:t>
                      </a:r>
                      <a:endParaRPr sz="1000" b="0" i="0" u="none" strike="noStrike" noProof="0">
                        <a:solidFill>
                          <a:srgbClr val="000000"/>
                        </a:solidFill>
                        <a:latin typeface="Calibri"/>
                        <a:sym typeface="Calibri"/>
                      </a:endParaRPr>
                    </a:p>
                  </a:txBody>
                  <a:tcPr marL="91425" marR="91425" marT="91425" marB="91425">
                    <a:lnL>
                      <a:noFill/>
                    </a:lnL>
                    <a:solidFill>
                      <a:srgbClr val="F3F3F3"/>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106.31</a:t>
                      </a:r>
                    </a:p>
                  </a:txBody>
                  <a:tcPr marL="91425" marR="91425" marT="91425" marB="91425">
                    <a:solidFill>
                      <a:srgbClr val="EFEFEF"/>
                    </a:solidFill>
                  </a:tcPr>
                </a:tc>
                <a:extLst>
                  <a:ext uri="{0D108BD9-81ED-4DB2-BD59-A6C34878D82A}">
                    <a16:rowId xmlns:a16="http://schemas.microsoft.com/office/drawing/2014/main" val="10008"/>
                  </a:ext>
                </a:extLst>
              </a:tr>
              <a:tr h="316638">
                <a:tc>
                  <a:txBody>
                    <a:bodyPr/>
                    <a:lstStyle/>
                    <a:p>
                      <a:pPr lvl="0">
                        <a:buNone/>
                      </a:pPr>
                      <a:r>
                        <a:rPr lang="en-US" sz="1000">
                          <a:effectLst/>
                          <a:latin typeface="Calibri"/>
                        </a:rPr>
                        <a:t>AEYAA5E</a:t>
                      </a:r>
                      <a:endParaRPr sz="1000">
                        <a:latin typeface="Calibri"/>
                        <a:sym typeface="Calibri"/>
                      </a:endParaRPr>
                    </a:p>
                  </a:txBody>
                  <a:tcPr anchor="ctr">
                    <a:lnL>
                      <a:noFill/>
                    </a:lnL>
                    <a:lnR>
                      <a:noFill/>
                    </a:lnR>
                    <a:lnT>
                      <a:noFill/>
                    </a:lnT>
                    <a:lnB>
                      <a:noFill/>
                    </a:lnB>
                    <a:noFill/>
                  </a:tcPr>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4 year (200+)</a:t>
                      </a:r>
                      <a:endParaRPr sz="1000" b="0" i="0" u="none" strike="noStrike" noProof="0">
                        <a:solidFill>
                          <a:srgbClr val="000000"/>
                        </a:solidFill>
                        <a:latin typeface="Calibri"/>
                        <a:sym typeface="Calibri"/>
                      </a:endParaRPr>
                    </a:p>
                  </a:txBody>
                  <a:tcPr marL="91425" marR="91425" marT="91425" marB="91425">
                    <a:lnL>
                      <a:noFill/>
                    </a:lnL>
                    <a:solidFill>
                      <a:srgbClr val="FFFFFF"/>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106.31</a:t>
                      </a:r>
                      <a:endParaRPr sz="1000" b="0" i="0" u="none" strike="noStrike" noProof="0">
                        <a:solidFill>
                          <a:srgbClr val="38256E"/>
                        </a:solidFill>
                        <a:latin typeface="Calibri"/>
                        <a:sym typeface="Calibri"/>
                      </a:endParaRPr>
                    </a:p>
                  </a:txBody>
                  <a:tcPr marL="91425" marR="91425" marT="91425" marB="91425"/>
                </a:tc>
                <a:extLst>
                  <a:ext uri="{0D108BD9-81ED-4DB2-BD59-A6C34878D82A}">
                    <a16:rowId xmlns:a16="http://schemas.microsoft.com/office/drawing/2014/main" val="10009"/>
                  </a:ext>
                </a:extLst>
              </a:tr>
              <a:tr h="356216">
                <a:tc>
                  <a:txBody>
                    <a:bodyPr/>
                    <a:lstStyle/>
                    <a:p>
                      <a:pPr lvl="0">
                        <a:lnSpc>
                          <a:spcPct val="100000"/>
                        </a:lnSpc>
                        <a:buNone/>
                      </a:pPr>
                      <a:r>
                        <a:rPr lang="en-US" sz="1000">
                          <a:effectLst/>
                          <a:latin typeface="Calibri"/>
                        </a:rPr>
                        <a:t>AEYAA5F</a:t>
                      </a:r>
                      <a:endParaRPr sz="1000">
                        <a:latin typeface="Calibri"/>
                        <a:sym typeface="Calibri"/>
                      </a:endParaRPr>
                    </a:p>
                  </a:txBody>
                  <a:tcPr anchor="ctr">
                    <a:lnL>
                      <a:noFill/>
                    </a:lnL>
                    <a:lnR>
                      <a:noFill/>
                    </a:lnR>
                    <a:lnT>
                      <a:noFill/>
                    </a:lnT>
                    <a:lnB>
                      <a:noFill/>
                    </a:lnB>
                    <a:solidFill>
                      <a:schemeClr val="bg1">
                        <a:lumMod val="95000"/>
                      </a:schemeClr>
                    </a:solidFill>
                  </a:tcPr>
                </a:tc>
                <a:tc>
                  <a:txBody>
                    <a:bodyPr/>
                    <a:lstStyle/>
                    <a:p>
                      <a:pPr lvl="0" algn="l">
                        <a:lnSpc>
                          <a:spcPct val="100000"/>
                        </a:lnSpc>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5 year (200+)</a:t>
                      </a:r>
                      <a:endParaRPr sz="1000" b="0" i="0" u="none" strike="noStrike" noProof="0">
                        <a:solidFill>
                          <a:srgbClr val="000000"/>
                        </a:solidFill>
                        <a:latin typeface="Calibri"/>
                        <a:sym typeface="Calibri"/>
                      </a:endParaRPr>
                    </a:p>
                  </a:txBody>
                  <a:tcPr marL="91425" marR="91425" marT="91425" marB="91425" anchor="ctr">
                    <a:lnL>
                      <a:noFill/>
                    </a:lnL>
                    <a:solidFill>
                      <a:srgbClr val="F3F3F3"/>
                    </a:solidFill>
                  </a:tcPr>
                </a:tc>
                <a:tc>
                  <a:txBody>
                    <a:bodyPr/>
                    <a:lstStyle/>
                    <a:p>
                      <a:pPr lvl="0" algn="l">
                        <a:lnSpc>
                          <a:spcPct val="100000"/>
                        </a:lnSpc>
                        <a:spcBef>
                          <a:spcPts val="0"/>
                        </a:spcBef>
                        <a:spcAft>
                          <a:spcPts val="0"/>
                        </a:spcAft>
                        <a:buNone/>
                      </a:pPr>
                      <a:r>
                        <a:rPr lang="en-US" sz="1000" b="0" i="0" u="none" strike="noStrike" noProof="0">
                          <a:solidFill>
                            <a:srgbClr val="38256E"/>
                          </a:solidFill>
                          <a:latin typeface="Calibri"/>
                          <a:sym typeface="Calibri"/>
                        </a:rPr>
                        <a:t>$</a:t>
                      </a:r>
                      <a:r>
                        <a:rPr lang="en-US" sz="1000" b="0" i="0" u="none" strike="noStrike" noProof="0">
                          <a:solidFill>
                            <a:srgbClr val="38256E"/>
                          </a:solidFill>
                          <a:latin typeface="Calibri"/>
                        </a:rPr>
                        <a:t>106.31</a:t>
                      </a:r>
                    </a:p>
                  </a:txBody>
                  <a:tcPr marL="91425" marR="91425" marT="91425" marB="91425" anchor="ctr">
                    <a:solidFill>
                      <a:srgbClr val="EFEFEF"/>
                    </a:solidFill>
                  </a:tcPr>
                </a:tc>
                <a:extLst>
                  <a:ext uri="{0D108BD9-81ED-4DB2-BD59-A6C34878D82A}">
                    <a16:rowId xmlns:a16="http://schemas.microsoft.com/office/drawing/2014/main" val="10010"/>
                  </a:ext>
                </a:extLst>
              </a:tr>
            </a:tbl>
          </a:graphicData>
        </a:graphic>
      </p:graphicFrame>
      <p:graphicFrame>
        <p:nvGraphicFramePr>
          <p:cNvPr id="108" name="Google Shape;108;p11">
            <a:extLst>
              <a:ext uri="{FF2B5EF4-FFF2-40B4-BE49-F238E27FC236}">
                <a16:creationId xmlns:a16="http://schemas.microsoft.com/office/drawing/2014/main" id="{8B74BCB0-8445-CE07-A705-1C7EBCBF5959}"/>
              </a:ext>
            </a:extLst>
          </p:cNvPr>
          <p:cNvGraphicFramePr/>
          <p:nvPr/>
        </p:nvGraphicFramePr>
        <p:xfrm>
          <a:off x="7774850" y="1093015"/>
          <a:ext cx="3336625" cy="1798200"/>
        </p:xfrm>
        <a:graphic>
          <a:graphicData uri="http://schemas.openxmlformats.org/drawingml/2006/table">
            <a:tbl>
              <a:tblPr>
                <a:noFill/>
                <a:tableStyleId>{A300FE13-4529-4BDE-A557-FEC86FE4ADAF}</a:tableStyleId>
              </a:tblPr>
              <a:tblGrid>
                <a:gridCol w="879475">
                  <a:extLst>
                    <a:ext uri="{9D8B030D-6E8A-4147-A177-3AD203B41FA5}">
                      <a16:colId xmlns:a16="http://schemas.microsoft.com/office/drawing/2014/main" val="20000"/>
                    </a:ext>
                  </a:extLst>
                </a:gridCol>
                <a:gridCol w="1686000">
                  <a:extLst>
                    <a:ext uri="{9D8B030D-6E8A-4147-A177-3AD203B41FA5}">
                      <a16:colId xmlns:a16="http://schemas.microsoft.com/office/drawing/2014/main" val="20001"/>
                    </a:ext>
                  </a:extLst>
                </a:gridCol>
                <a:gridCol w="771150">
                  <a:extLst>
                    <a:ext uri="{9D8B030D-6E8A-4147-A177-3AD203B41FA5}">
                      <a16:colId xmlns:a16="http://schemas.microsoft.com/office/drawing/2014/main" val="20002"/>
                    </a:ext>
                  </a:extLst>
                </a:gridCol>
              </a:tblGrid>
              <a:tr h="249525">
                <a:tc gridSpan="3">
                  <a:txBody>
                    <a:bodyPr/>
                    <a:lstStyle/>
                    <a:p>
                      <a:pPr marL="0" lvl="0" indent="0" algn="ctr" rtl="0">
                        <a:spcBef>
                          <a:spcPts val="0"/>
                        </a:spcBef>
                        <a:spcAft>
                          <a:spcPts val="0"/>
                        </a:spcAft>
                        <a:buNone/>
                      </a:pPr>
                      <a:r>
                        <a:rPr lang="en-US" sz="1000" b="1">
                          <a:solidFill>
                            <a:schemeClr val="lt1"/>
                          </a:solidFill>
                          <a:latin typeface="Calibri"/>
                          <a:ea typeface="Calibri"/>
                          <a:cs typeface="Calibri"/>
                          <a:sym typeface="Calibri"/>
                        </a:rPr>
                        <a:t>Installation Fees and Pro Services</a:t>
                      </a:r>
                      <a:endParaRPr sz="1000">
                        <a:solidFill>
                          <a:schemeClr val="lt1"/>
                        </a:solidFill>
                        <a:latin typeface="Calibri"/>
                        <a:ea typeface="Calibri"/>
                        <a:cs typeface="Calibri"/>
                        <a:sym typeface="Calibri"/>
                      </a:endParaRPr>
                    </a:p>
                  </a:txBody>
                  <a:tcPr marL="91425" marR="91425" marT="91425" marB="91425">
                    <a:solidFill>
                      <a:srgbClr val="20124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2400">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7640005345</a:t>
                      </a:r>
                      <a:endParaRPr>
                        <a:solidFill>
                          <a:srgbClr val="351C75"/>
                        </a:solidFill>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SEC Consultation </a:t>
                      </a:r>
                      <a:endParaRPr sz="1000">
                        <a:solidFill>
                          <a:srgbClr val="351C75"/>
                        </a:solidFill>
                        <a:latin typeface="Calibri"/>
                        <a:ea typeface="Calibri"/>
                        <a:cs typeface="Calibri"/>
                        <a:sym typeface="Calibri"/>
                      </a:endParaRPr>
                    </a:p>
                    <a:p>
                      <a:pPr marL="0" lvl="0" indent="0" algn="ctr" rtl="0">
                        <a:spcBef>
                          <a:spcPts val="0"/>
                        </a:spcBef>
                        <a:spcAft>
                          <a:spcPts val="0"/>
                        </a:spcAft>
                        <a:buNone/>
                      </a:pPr>
                      <a:r>
                        <a:rPr lang="en-US" sz="1000">
                          <a:solidFill>
                            <a:srgbClr val="351C75"/>
                          </a:solidFill>
                          <a:latin typeface="Calibri"/>
                          <a:ea typeface="Calibri"/>
                          <a:cs typeface="Calibri"/>
                          <a:sym typeface="Calibri"/>
                        </a:rPr>
                        <a:t>Services for DP</a:t>
                      </a:r>
                      <a:endParaRPr sz="1000">
                        <a:solidFill>
                          <a:srgbClr val="351C75"/>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$200.00</a:t>
                      </a:r>
                      <a:endParaRPr sz="1000">
                        <a:solidFill>
                          <a:srgbClr val="351C75"/>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1"/>
                  </a:ext>
                </a:extLst>
              </a:tr>
              <a:tr h="272400">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7640005346</a:t>
                      </a:r>
                      <a:endParaRPr sz="1000">
                        <a:solidFill>
                          <a:srgbClr val="351C75"/>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SEC DEVELOPMENT SERVICES FOR DP</a:t>
                      </a:r>
                      <a:endParaRPr sz="1000">
                        <a:solidFill>
                          <a:srgbClr val="351C75"/>
                        </a:solidFill>
                        <a:latin typeface="Calibri"/>
                        <a:ea typeface="Calibri"/>
                        <a:cs typeface="Calibri"/>
                        <a:sym typeface="Calibri"/>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$350.00</a:t>
                      </a:r>
                      <a:endParaRPr sz="1000">
                        <a:solidFill>
                          <a:srgbClr val="351C75"/>
                        </a:solidFill>
                        <a:latin typeface="Calibri"/>
                        <a:ea typeface="Calibri"/>
                        <a:cs typeface="Calibri"/>
                        <a:sym typeface="Calibri"/>
                      </a:endParaRPr>
                    </a:p>
                  </a:txBody>
                  <a:tcPr marL="91425" marR="91425" marT="91425" marB="91425" anchor="ctr">
                    <a:solidFill>
                      <a:srgbClr val="F3F3F3"/>
                    </a:solidFill>
                  </a:tcPr>
                </a:tc>
                <a:extLst>
                  <a:ext uri="{0D108BD9-81ED-4DB2-BD59-A6C34878D82A}">
                    <a16:rowId xmlns:a16="http://schemas.microsoft.com/office/drawing/2014/main" val="10002"/>
                  </a:ext>
                </a:extLst>
              </a:tr>
              <a:tr h="272400">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7640015792</a:t>
                      </a:r>
                      <a:endParaRPr sz="1000">
                        <a:solidFill>
                          <a:srgbClr val="351C75"/>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US" sz="1000">
                          <a:solidFill>
                            <a:srgbClr val="351C75"/>
                          </a:solidFill>
                          <a:latin typeface="Calibri"/>
                          <a:ea typeface="Calibri"/>
                          <a:cs typeface="Calibri"/>
                          <a:sym typeface="Calibri"/>
                        </a:rPr>
                        <a:t>DP REMOTE INSTALLATION </a:t>
                      </a:r>
                      <a:endParaRPr sz="1000">
                        <a:solidFill>
                          <a:srgbClr val="351C75"/>
                        </a:solidFill>
                        <a:latin typeface="Calibri"/>
                        <a:ea typeface="Calibri"/>
                        <a:cs typeface="Calibri"/>
                        <a:sym typeface="Calibri"/>
                      </a:endParaRPr>
                    </a:p>
                    <a:p>
                      <a:pPr marL="0" lvl="0" indent="0" algn="ctr" rtl="0">
                        <a:spcBef>
                          <a:spcPts val="0"/>
                        </a:spcBef>
                        <a:spcAft>
                          <a:spcPts val="0"/>
                        </a:spcAft>
                        <a:buNone/>
                      </a:pPr>
                      <a:r>
                        <a:rPr lang="en-US" sz="1000">
                          <a:solidFill>
                            <a:srgbClr val="351C75"/>
                          </a:solidFill>
                          <a:latin typeface="Calibri"/>
                          <a:ea typeface="Calibri"/>
                          <a:cs typeface="Calibri"/>
                          <a:sym typeface="Calibri"/>
                        </a:rPr>
                        <a:t>SERVICES BY SEC</a:t>
                      </a:r>
                      <a:endParaRPr sz="1000">
                        <a:solidFill>
                          <a:srgbClr val="351C75"/>
                        </a:solidFill>
                        <a:latin typeface="Calibri"/>
                        <a:ea typeface="Calibri"/>
                        <a:cs typeface="Calibri"/>
                        <a:sym typeface="Calibri"/>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en-US" sz="1000">
                          <a:solidFill>
                            <a:srgbClr val="351C75"/>
                          </a:solidFill>
                          <a:latin typeface="Calibri"/>
                          <a:ea typeface="Calibri"/>
                          <a:cs typeface="Calibri"/>
                          <a:sym typeface="Calibri"/>
                        </a:rPr>
                        <a:t>$350.00</a:t>
                      </a:r>
                      <a:endParaRPr sz="1000">
                        <a:solidFill>
                          <a:srgbClr val="351C75"/>
                        </a:solidFill>
                        <a:latin typeface="Calibri"/>
                        <a:ea typeface="Calibri"/>
                        <a:cs typeface="Calibri"/>
                        <a:sym typeface="Calibri"/>
                      </a:endParaRPr>
                    </a:p>
                    <a:p>
                      <a:pPr marL="0" lvl="0" indent="0" algn="l" rtl="0">
                        <a:spcBef>
                          <a:spcPts val="0"/>
                        </a:spcBef>
                        <a:spcAft>
                          <a:spcPts val="0"/>
                        </a:spcAft>
                        <a:buNone/>
                      </a:pPr>
                      <a:endParaRPr sz="1000">
                        <a:solidFill>
                          <a:srgbClr val="351C75"/>
                        </a:solidFill>
                        <a:latin typeface="Calibri"/>
                        <a:ea typeface="Calibri"/>
                        <a:cs typeface="Calibri"/>
                        <a:sym typeface="Calibri"/>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110" name="Google Shape;110;p11">
            <a:extLst>
              <a:ext uri="{FF2B5EF4-FFF2-40B4-BE49-F238E27FC236}">
                <a16:creationId xmlns:a16="http://schemas.microsoft.com/office/drawing/2014/main" id="{A0575E05-60AD-4E95-BE14-99FA98CD8DF0}"/>
              </a:ext>
            </a:extLst>
          </p:cNvPr>
          <p:cNvSpPr txBox="1"/>
          <p:nvPr/>
        </p:nvSpPr>
        <p:spPr>
          <a:xfrm>
            <a:off x="7600050" y="4040050"/>
            <a:ext cx="1265100" cy="6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500" b="1">
                <a:solidFill>
                  <a:srgbClr val="FFFFFF"/>
                </a:solidFill>
                <a:latin typeface="Calibri"/>
                <a:ea typeface="Calibri"/>
                <a:cs typeface="Calibri"/>
                <a:sym typeface="Calibri"/>
              </a:rPr>
              <a:t>UPGRADES </a:t>
            </a:r>
            <a:endParaRPr sz="1500" b="1">
              <a:solidFill>
                <a:srgbClr val="FFFFFF"/>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500" b="1">
                <a:solidFill>
                  <a:srgbClr val="FFFFFF"/>
                </a:solidFill>
                <a:latin typeface="Calibri"/>
                <a:ea typeface="Calibri"/>
                <a:cs typeface="Calibri"/>
                <a:sym typeface="Calibri"/>
              </a:rPr>
              <a:t>AVAILABE!</a:t>
            </a:r>
            <a:endParaRPr sz="1500" b="1">
              <a:solidFill>
                <a:schemeClr val="lt1"/>
              </a:solidFill>
              <a:latin typeface="Calibri"/>
              <a:ea typeface="Calibri"/>
              <a:cs typeface="Calibri"/>
              <a:sym typeface="Calibri"/>
            </a:endParaRPr>
          </a:p>
        </p:txBody>
      </p:sp>
      <p:sp>
        <p:nvSpPr>
          <p:cNvPr id="111" name="Google Shape;111;p11">
            <a:extLst>
              <a:ext uri="{FF2B5EF4-FFF2-40B4-BE49-F238E27FC236}">
                <a16:creationId xmlns:a16="http://schemas.microsoft.com/office/drawing/2014/main" id="{EB110ED5-E8AA-9803-BC87-78AD91263BD2}"/>
              </a:ext>
            </a:extLst>
          </p:cNvPr>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20228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04C1A7DD-9BD4-7942-523A-1187E9DF2058}"/>
            </a:ext>
          </a:extLst>
        </p:cNvPr>
        <p:cNvGrpSpPr/>
        <p:nvPr/>
      </p:nvGrpSpPr>
      <p:grpSpPr>
        <a:xfrm>
          <a:off x="0" y="0"/>
          <a:ext cx="0" cy="0"/>
          <a:chOff x="0" y="0"/>
          <a:chExt cx="0" cy="0"/>
        </a:xfrm>
      </p:grpSpPr>
      <p:sp>
        <p:nvSpPr>
          <p:cNvPr id="63" name="Google Shape;63;p8">
            <a:extLst>
              <a:ext uri="{FF2B5EF4-FFF2-40B4-BE49-F238E27FC236}">
                <a16:creationId xmlns:a16="http://schemas.microsoft.com/office/drawing/2014/main" id="{9714E53F-2A68-9ECF-5C66-4E6607484D2B}"/>
              </a:ext>
            </a:extLst>
          </p:cNvPr>
          <p:cNvSpPr txBox="1"/>
          <p:nvPr/>
        </p:nvSpPr>
        <p:spPr>
          <a:xfrm>
            <a:off x="959050" y="2716325"/>
            <a:ext cx="3611400" cy="1396800"/>
          </a:xfrm>
          <a:prstGeom prst="rect">
            <a:avLst/>
          </a:prstGeom>
          <a:noFill/>
          <a:ln>
            <a:noFill/>
          </a:ln>
        </p:spPr>
        <p:txBody>
          <a:bodyPr spcFirstLastPara="1" wrap="square" lIns="0" tIns="0" rIns="0" bIns="0" anchor="ctr" anchorCtr="0">
            <a:noAutofit/>
          </a:bodyPr>
          <a:lstStyle/>
          <a:p>
            <a:pPr marL="0" marR="0" lvl="0" indent="0" algn="ctr">
              <a:lnSpc>
                <a:spcPct val="90000"/>
              </a:lnSpc>
              <a:spcBef>
                <a:spcPts val="0"/>
              </a:spcBef>
              <a:spcAft>
                <a:spcPts val="0"/>
              </a:spcAft>
              <a:buNone/>
            </a:pPr>
            <a:r>
              <a:rPr lang="en-US" sz="3600" b="1">
                <a:solidFill>
                  <a:srgbClr val="38256E"/>
                </a:solidFill>
                <a:latin typeface="Calibri"/>
                <a:ea typeface="Calibri"/>
                <a:cs typeface="Calibri"/>
                <a:sym typeface="Calibri"/>
              </a:rPr>
              <a:t>Ordering</a:t>
            </a:r>
            <a:endParaRPr lang="en-US"/>
          </a:p>
          <a:p>
            <a:pPr marL="0" marR="0" lvl="0" indent="0" algn="ctr" rtl="0">
              <a:lnSpc>
                <a:spcPct val="90000"/>
              </a:lnSpc>
              <a:spcBef>
                <a:spcPts val="0"/>
              </a:spcBef>
              <a:spcAft>
                <a:spcPts val="0"/>
              </a:spcAft>
              <a:buClr>
                <a:srgbClr val="000000"/>
              </a:buClr>
              <a:buSzPts val="3200"/>
              <a:buFont typeface="Arial"/>
              <a:buNone/>
            </a:pPr>
            <a:endParaRPr sz="3600" b="1">
              <a:solidFill>
                <a:srgbClr val="38256E"/>
              </a:solidFill>
              <a:latin typeface="Calibri"/>
              <a:ea typeface="Calibri"/>
              <a:cs typeface="Calibri"/>
              <a:sym typeface="Calibri"/>
            </a:endParaRPr>
          </a:p>
        </p:txBody>
      </p:sp>
      <p:sp>
        <p:nvSpPr>
          <p:cNvPr id="64" name="Google Shape;64;p8">
            <a:extLst>
              <a:ext uri="{FF2B5EF4-FFF2-40B4-BE49-F238E27FC236}">
                <a16:creationId xmlns:a16="http://schemas.microsoft.com/office/drawing/2014/main" id="{DF9F394C-2EC3-2189-8C30-758464FF7490}"/>
              </a:ext>
            </a:extLst>
          </p:cNvPr>
          <p:cNvSpPr/>
          <p:nvPr/>
        </p:nvSpPr>
        <p:spPr>
          <a:xfrm>
            <a:off x="93110" y="-12"/>
            <a:ext cx="1089300" cy="1090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grpSp>
        <p:nvGrpSpPr>
          <p:cNvPr id="65" name="Google Shape;65;p8">
            <a:extLst>
              <a:ext uri="{FF2B5EF4-FFF2-40B4-BE49-F238E27FC236}">
                <a16:creationId xmlns:a16="http://schemas.microsoft.com/office/drawing/2014/main" id="{C5F5B4EF-B4A7-0A46-4631-F451084A37D8}"/>
              </a:ext>
            </a:extLst>
          </p:cNvPr>
          <p:cNvGrpSpPr/>
          <p:nvPr/>
        </p:nvGrpSpPr>
        <p:grpSpPr>
          <a:xfrm>
            <a:off x="4721313" y="787125"/>
            <a:ext cx="5425162" cy="4977425"/>
            <a:chOff x="4721313" y="787125"/>
            <a:chExt cx="5425162" cy="4977425"/>
          </a:xfrm>
        </p:grpSpPr>
        <p:pic>
          <p:nvPicPr>
            <p:cNvPr id="66" name="Google Shape;66;p8">
              <a:extLst>
                <a:ext uri="{FF2B5EF4-FFF2-40B4-BE49-F238E27FC236}">
                  <a16:creationId xmlns:a16="http://schemas.microsoft.com/office/drawing/2014/main" id="{188586F1-A66C-847B-F85D-72F9D259CB0D}"/>
                </a:ext>
              </a:extLst>
            </p:cNvPr>
            <p:cNvPicPr preferRelativeResize="0"/>
            <p:nvPr/>
          </p:nvPicPr>
          <p:blipFill rotWithShape="1">
            <a:blip r:embed="rId4">
              <a:alphaModFix/>
            </a:blip>
            <a:srcRect/>
            <a:stretch/>
          </p:blipFill>
          <p:spPr>
            <a:xfrm>
              <a:off x="6235625" y="787125"/>
              <a:ext cx="3910850" cy="4977425"/>
            </a:xfrm>
            <a:prstGeom prst="rect">
              <a:avLst/>
            </a:prstGeom>
            <a:noFill/>
            <a:ln>
              <a:noFill/>
            </a:ln>
          </p:spPr>
        </p:pic>
        <p:pic>
          <p:nvPicPr>
            <p:cNvPr id="67" name="Google Shape;67;p8">
              <a:extLst>
                <a:ext uri="{FF2B5EF4-FFF2-40B4-BE49-F238E27FC236}">
                  <a16:creationId xmlns:a16="http://schemas.microsoft.com/office/drawing/2014/main" id="{78626C7A-F34C-CC0A-62A9-FF9B98BFB20D}"/>
                </a:ext>
              </a:extLst>
            </p:cNvPr>
            <p:cNvPicPr preferRelativeResize="0"/>
            <p:nvPr/>
          </p:nvPicPr>
          <p:blipFill>
            <a:blip r:embed="rId5">
              <a:alphaModFix/>
            </a:blip>
            <a:stretch>
              <a:fillRect/>
            </a:stretch>
          </p:blipFill>
          <p:spPr>
            <a:xfrm>
              <a:off x="4721313" y="2631388"/>
              <a:ext cx="5072116" cy="1220563"/>
            </a:xfrm>
            <a:prstGeom prst="rect">
              <a:avLst/>
            </a:prstGeom>
            <a:noFill/>
            <a:ln>
              <a:noFill/>
            </a:ln>
          </p:spPr>
        </p:pic>
      </p:grpSp>
    </p:spTree>
    <p:extLst>
      <p:ext uri="{BB962C8B-B14F-4D97-AF65-F5344CB8AC3E}">
        <p14:creationId xmlns:p14="http://schemas.microsoft.com/office/powerpoint/2010/main" val="4153408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1"/>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28</a:t>
            </a:fld>
            <a:endParaRPr/>
          </a:p>
        </p:txBody>
      </p:sp>
      <p:sp>
        <p:nvSpPr>
          <p:cNvPr id="226" name="Google Shape;226;p21"/>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ORDERING</a:t>
            </a:r>
            <a:endParaRPr sz="2500">
              <a:solidFill>
                <a:srgbClr val="38256E"/>
              </a:solidFill>
              <a:latin typeface="Calibri"/>
              <a:ea typeface="Calibri"/>
              <a:cs typeface="Calibri"/>
              <a:sym typeface="Calibri"/>
            </a:endParaRPr>
          </a:p>
        </p:txBody>
      </p:sp>
      <p:pic>
        <p:nvPicPr>
          <p:cNvPr id="227" name="Google Shape;227;p21"/>
          <p:cNvPicPr preferRelativeResize="0"/>
          <p:nvPr/>
        </p:nvPicPr>
        <p:blipFill>
          <a:blip r:embed="rId3">
            <a:alphaModFix/>
          </a:blip>
          <a:stretch>
            <a:fillRect/>
          </a:stretch>
        </p:blipFill>
        <p:spPr>
          <a:xfrm>
            <a:off x="146275" y="241325"/>
            <a:ext cx="1836076" cy="441950"/>
          </a:xfrm>
          <a:prstGeom prst="rect">
            <a:avLst/>
          </a:prstGeom>
          <a:noFill/>
          <a:ln>
            <a:noFill/>
          </a:ln>
        </p:spPr>
      </p:pic>
      <p:sp>
        <p:nvSpPr>
          <p:cNvPr id="228" name="Google Shape;228;p21"/>
          <p:cNvSpPr/>
          <p:nvPr/>
        </p:nvSpPr>
        <p:spPr>
          <a:xfrm>
            <a:off x="9969910" y="5069913"/>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
        <p:nvSpPr>
          <p:cNvPr id="229" name="Google Shape;229;p21"/>
          <p:cNvSpPr txBox="1"/>
          <p:nvPr/>
        </p:nvSpPr>
        <p:spPr>
          <a:xfrm>
            <a:off x="841350" y="1111125"/>
            <a:ext cx="4311600" cy="175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a:solidFill>
                  <a:srgbClr val="8E7CC3"/>
                </a:solidFill>
                <a:latin typeface="Calibri"/>
                <a:ea typeface="Calibri"/>
                <a:cs typeface="Calibri"/>
                <a:sym typeface="Calibri"/>
              </a:rPr>
              <a:t>Place order via Enterprise Resource Planning (ERP) system, such as SAP.</a:t>
            </a:r>
            <a:endParaRPr sz="1200" b="1">
              <a:solidFill>
                <a:srgbClr val="38256E"/>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rgbClr val="38256E"/>
              </a:solidFill>
              <a:latin typeface="Calibri"/>
              <a:ea typeface="Calibri"/>
              <a:cs typeface="Calibri"/>
              <a:sym typeface="Calibri"/>
            </a:endParaRPr>
          </a:p>
          <a:p>
            <a:pPr marL="0" lvl="0" indent="0" algn="l" rtl="0">
              <a:lnSpc>
                <a:spcPct val="115000"/>
              </a:lnSpc>
              <a:spcBef>
                <a:spcPts val="0"/>
              </a:spcBef>
              <a:spcAft>
                <a:spcPts val="0"/>
              </a:spcAft>
              <a:buNone/>
            </a:pPr>
            <a:r>
              <a:rPr lang="en-US" b="1">
                <a:solidFill>
                  <a:srgbClr val="8E7CC3"/>
                </a:solidFill>
                <a:latin typeface="Calibri"/>
                <a:ea typeface="Calibri"/>
                <a:cs typeface="Calibri"/>
                <a:sym typeface="Calibri"/>
              </a:rPr>
              <a:t>Purchase Confirmation via Email</a:t>
            </a:r>
            <a:endParaRPr sz="1200" b="1">
              <a:solidFill>
                <a:srgbClr val="38256E"/>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rgbClr val="38256E"/>
                </a:solidFill>
                <a:latin typeface="Calibri"/>
                <a:ea typeface="Calibri"/>
                <a:cs typeface="Calibri"/>
                <a:sym typeface="Calibri"/>
              </a:rPr>
              <a:t>After placing an order, MarketPlace sends the customer a purchase code via email that can be redeemed within the MarketPlace.</a:t>
            </a:r>
            <a:endParaRPr/>
          </a:p>
        </p:txBody>
      </p:sp>
      <p:pic>
        <p:nvPicPr>
          <p:cNvPr id="230" name="Google Shape;230;p21"/>
          <p:cNvPicPr preferRelativeResize="0"/>
          <p:nvPr/>
        </p:nvPicPr>
        <p:blipFill rotWithShape="1">
          <a:blip r:embed="rId5">
            <a:alphaModFix/>
          </a:blip>
          <a:srcRect/>
          <a:stretch/>
        </p:blipFill>
        <p:spPr>
          <a:xfrm>
            <a:off x="5744941" y="-76200"/>
            <a:ext cx="5459062" cy="4616750"/>
          </a:xfrm>
          <a:prstGeom prst="rect">
            <a:avLst/>
          </a:prstGeom>
          <a:noFill/>
          <a:ln>
            <a:noFill/>
          </a:ln>
        </p:spPr>
      </p:pic>
      <p:pic>
        <p:nvPicPr>
          <p:cNvPr id="231" name="Google Shape;231;p21"/>
          <p:cNvPicPr preferRelativeResize="0"/>
          <p:nvPr/>
        </p:nvPicPr>
        <p:blipFill>
          <a:blip r:embed="rId6">
            <a:alphaModFix/>
          </a:blip>
          <a:stretch>
            <a:fillRect/>
          </a:stretch>
        </p:blipFill>
        <p:spPr>
          <a:xfrm>
            <a:off x="2657475" y="2987930"/>
            <a:ext cx="4650310" cy="1841920"/>
          </a:xfrm>
          <a:prstGeom prst="rect">
            <a:avLst/>
          </a:prstGeom>
          <a:noFill/>
          <a:ln>
            <a:noFill/>
          </a:ln>
          <a:effectLst>
            <a:outerShdw blurRad="257175" dist="133350" dir="3300000" algn="bl" rotWithShape="0">
              <a:srgbClr val="000000">
                <a:alpha val="32000"/>
              </a:srgbClr>
            </a:outerShdw>
          </a:effectLst>
        </p:spPr>
      </p:pic>
      <p:sp>
        <p:nvSpPr>
          <p:cNvPr id="232" name="Google Shape;232;p21"/>
          <p:cNvSpPr txBox="1"/>
          <p:nvPr/>
        </p:nvSpPr>
        <p:spPr>
          <a:xfrm>
            <a:off x="841350" y="5140800"/>
            <a:ext cx="39879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8E7CC3"/>
                </a:solidFill>
                <a:latin typeface="Calibri"/>
                <a:ea typeface="Calibri"/>
                <a:cs typeface="Calibri"/>
                <a:sym typeface="Calibri"/>
              </a:rPr>
              <a:t>NOTE:</a:t>
            </a:r>
            <a:r>
              <a:rPr lang="en-US" sz="1300" b="1">
                <a:solidFill>
                  <a:srgbClr val="38256E"/>
                </a:solidFill>
                <a:latin typeface="Calibri"/>
                <a:ea typeface="Calibri"/>
                <a:cs typeface="Calibri"/>
                <a:sym typeface="Calibri"/>
              </a:rPr>
              <a:t> </a:t>
            </a:r>
            <a:r>
              <a:rPr lang="en-US" sz="1200">
                <a:solidFill>
                  <a:srgbClr val="38256E"/>
                </a:solidFill>
                <a:latin typeface="Calibri"/>
                <a:ea typeface="Calibri"/>
                <a:cs typeface="Calibri"/>
                <a:sym typeface="Calibri"/>
              </a:rPr>
              <a:t>Term customers pay upfront for their plan, no refunds will be issued for changes, including removing purchased device licenses or canceling the plan.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4B0243C6-71E3-456F-6A71-CF2F8807CC75}"/>
            </a:ext>
          </a:extLst>
        </p:cNvPr>
        <p:cNvGrpSpPr/>
        <p:nvPr/>
      </p:nvGrpSpPr>
      <p:grpSpPr>
        <a:xfrm>
          <a:off x="0" y="0"/>
          <a:ext cx="0" cy="0"/>
          <a:chOff x="0" y="0"/>
          <a:chExt cx="0" cy="0"/>
        </a:xfrm>
      </p:grpSpPr>
      <p:sp>
        <p:nvSpPr>
          <p:cNvPr id="90" name="Google Shape;90;p10">
            <a:extLst>
              <a:ext uri="{FF2B5EF4-FFF2-40B4-BE49-F238E27FC236}">
                <a16:creationId xmlns:a16="http://schemas.microsoft.com/office/drawing/2014/main" id="{115BB191-15CF-81B8-2068-86971605EDAD}"/>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29</a:t>
            </a:fld>
            <a:endParaRPr/>
          </a:p>
        </p:txBody>
      </p:sp>
      <p:sp>
        <p:nvSpPr>
          <p:cNvPr id="91" name="Google Shape;91;p10">
            <a:extLst>
              <a:ext uri="{FF2B5EF4-FFF2-40B4-BE49-F238E27FC236}">
                <a16:creationId xmlns:a16="http://schemas.microsoft.com/office/drawing/2014/main" id="{5CA7DC82-4AC3-C40B-2638-30BBA0A85D5F}"/>
              </a:ext>
            </a:extLst>
          </p:cNvPr>
          <p:cNvSpPr txBox="1"/>
          <p:nvPr/>
        </p:nvSpPr>
        <p:spPr>
          <a:xfrm>
            <a:off x="911225" y="1153200"/>
            <a:ext cx="4581583" cy="2174296"/>
          </a:xfrm>
          <a:prstGeom prst="rect">
            <a:avLst/>
          </a:prstGeom>
          <a:noFill/>
          <a:ln>
            <a:noFill/>
          </a:ln>
        </p:spPr>
        <p:txBody>
          <a:bodyPr spcFirstLastPara="1" wrap="square" lIns="0" tIns="9000" rIns="0" bIns="0" anchor="t" anchorCtr="0">
            <a:spAutoFit/>
          </a:bodyPr>
          <a:lstStyle/>
          <a:p>
            <a:pPr>
              <a:lnSpc>
                <a:spcPct val="115000"/>
              </a:lnSpc>
            </a:pPr>
            <a:r>
              <a:rPr lang="en-US" b="1">
                <a:solidFill>
                  <a:srgbClr val="8E7CC3"/>
                </a:solidFill>
                <a:latin typeface="Calibri"/>
                <a:ea typeface="Calibri"/>
                <a:cs typeface="Calibri"/>
                <a:sym typeface="Calibri"/>
              </a:rPr>
              <a:t>ALL ORDERS FOR NEW CUSTOMERS MUST INCLUDE:</a:t>
            </a:r>
            <a:endParaRPr>
              <a:solidFill>
                <a:srgbClr val="38256E"/>
              </a:solidFill>
              <a:latin typeface="Calibri"/>
              <a:ea typeface="Calibri"/>
              <a:cs typeface="Calibri"/>
              <a:sym typeface="Calibri"/>
            </a:endParaRPr>
          </a:p>
          <a:p>
            <a:pPr marL="457200" indent="-317500">
              <a:lnSpc>
                <a:spcPct val="115000"/>
              </a:lnSpc>
              <a:buClr>
                <a:srgbClr val="38256E"/>
              </a:buClr>
              <a:buSzPts val="1400"/>
              <a:buFont typeface="Calibri"/>
              <a:buChar char="●"/>
            </a:pPr>
            <a:r>
              <a:rPr lang="en-US">
                <a:solidFill>
                  <a:schemeClr val="tx1"/>
                </a:solidFill>
                <a:latin typeface="Calibri"/>
                <a:ea typeface="Calibri"/>
                <a:cs typeface="Calibri"/>
                <a:sym typeface="Calibri"/>
              </a:rPr>
              <a:t>At least </a:t>
            </a:r>
            <a:r>
              <a:rPr lang="en-US" b="1">
                <a:solidFill>
                  <a:schemeClr val="tx1"/>
                </a:solidFill>
                <a:latin typeface="Calibri"/>
                <a:ea typeface="Calibri"/>
                <a:cs typeface="Calibri"/>
                <a:sym typeface="Calibri"/>
              </a:rPr>
              <a:t>one (1) device license </a:t>
            </a:r>
            <a:r>
              <a:rPr lang="en-US">
                <a:solidFill>
                  <a:schemeClr val="tx1"/>
                </a:solidFill>
                <a:latin typeface="Calibri"/>
                <a:ea typeface="Calibri"/>
                <a:cs typeface="Calibri"/>
                <a:sym typeface="Calibri"/>
              </a:rPr>
              <a:t>to activate the tenant and power document capture workflows</a:t>
            </a:r>
            <a:endParaRPr lang="en-US">
              <a:solidFill>
                <a:schemeClr val="tx1"/>
              </a:solidFill>
              <a:latin typeface="Calibri"/>
              <a:ea typeface="Calibri"/>
              <a:cs typeface="Calibri"/>
            </a:endParaRPr>
          </a:p>
          <a:p>
            <a:pPr marL="457200" indent="-317500">
              <a:lnSpc>
                <a:spcPct val="114999"/>
              </a:lnSpc>
              <a:buClr>
                <a:srgbClr val="38256E"/>
              </a:buClr>
              <a:buSzPts val="1400"/>
              <a:buFont typeface="Calibri"/>
              <a:buChar char="●"/>
            </a:pPr>
            <a:r>
              <a:rPr lang="en-US">
                <a:solidFill>
                  <a:schemeClr val="tx1"/>
                </a:solidFill>
                <a:latin typeface="Calibri"/>
                <a:ea typeface="Calibri"/>
                <a:cs typeface="Calibri"/>
              </a:rPr>
              <a:t>The </a:t>
            </a:r>
            <a:r>
              <a:rPr lang="en-US" b="1">
                <a:solidFill>
                  <a:schemeClr val="tx1"/>
                </a:solidFill>
                <a:latin typeface="Calibri"/>
                <a:ea typeface="Calibri"/>
                <a:cs typeface="Calibri"/>
              </a:rPr>
              <a:t>same term for all licenses</a:t>
            </a:r>
            <a:r>
              <a:rPr lang="en-US">
                <a:solidFill>
                  <a:schemeClr val="tx1"/>
                </a:solidFill>
                <a:latin typeface="Calibri"/>
                <a:ea typeface="Calibri"/>
                <a:cs typeface="Calibri"/>
              </a:rPr>
              <a:t> in the order</a:t>
            </a:r>
            <a:endParaRPr lang="en-US" dirty="0">
              <a:solidFill>
                <a:schemeClr val="tx1"/>
              </a:solidFill>
              <a:latin typeface="Calibri"/>
              <a:ea typeface="Calibri"/>
              <a:cs typeface="Calibri"/>
            </a:endParaRPr>
          </a:p>
          <a:p>
            <a:pPr marL="914400" lvl="1" indent="-317500">
              <a:lnSpc>
                <a:spcPct val="114999"/>
              </a:lnSpc>
              <a:buClr>
                <a:srgbClr val="38256E"/>
              </a:buClr>
              <a:buSzPts val="1400"/>
              <a:buFont typeface="Courier New"/>
              <a:buChar char="o"/>
            </a:pPr>
            <a:r>
              <a:rPr lang="en-US">
                <a:solidFill>
                  <a:schemeClr val="tx1"/>
                </a:solidFill>
                <a:latin typeface="Calibri"/>
                <a:ea typeface="Calibri"/>
                <a:cs typeface="Calibri"/>
              </a:rPr>
              <a:t>New tenant cannot support mixed term licenses!</a:t>
            </a:r>
            <a:endParaRPr lang="en-US" dirty="0">
              <a:solidFill>
                <a:schemeClr val="tx1"/>
              </a:solidFill>
              <a:latin typeface="Calibri"/>
              <a:ea typeface="Calibri"/>
              <a:cs typeface="Calibri"/>
            </a:endParaRPr>
          </a:p>
          <a:p>
            <a:pPr marL="457200" indent="-317500">
              <a:lnSpc>
                <a:spcPct val="114999"/>
              </a:lnSpc>
              <a:buClr>
                <a:srgbClr val="38256E"/>
              </a:buClr>
              <a:buSzPts val="1400"/>
              <a:buFont typeface="Calibri"/>
              <a:buChar char="●"/>
            </a:pPr>
            <a:endParaRPr lang="en-US" dirty="0">
              <a:latin typeface="Calibri"/>
              <a:ea typeface="Calibri"/>
              <a:cs typeface="Calibri"/>
            </a:endParaRPr>
          </a:p>
          <a:p>
            <a:pPr>
              <a:lnSpc>
                <a:spcPct val="115000"/>
              </a:lnSpc>
            </a:pPr>
            <a:endParaRPr lang="en-US" b="1">
              <a:solidFill>
                <a:srgbClr val="8E7CC3"/>
              </a:solidFill>
              <a:latin typeface="Calibri"/>
              <a:ea typeface="Calibri"/>
              <a:cs typeface="Calibri"/>
              <a:sym typeface="Calibri"/>
            </a:endParaRPr>
          </a:p>
          <a:p>
            <a:r>
              <a:rPr lang="en-US" b="1">
                <a:solidFill>
                  <a:srgbClr val="8E7CC3"/>
                </a:solidFill>
                <a:latin typeface="Calibri"/>
                <a:ea typeface="Calibri"/>
                <a:cs typeface="Calibri"/>
                <a:sym typeface="Calibri"/>
              </a:rPr>
              <a:t>SAMPLE ORDER FOR A NEW TENANT</a:t>
            </a:r>
            <a:endParaRPr lang="en-US"/>
          </a:p>
          <a:p>
            <a:endParaRPr lang="en-US" b="1">
              <a:solidFill>
                <a:schemeClr val="tx1"/>
              </a:solidFill>
              <a:latin typeface="Calibri"/>
              <a:ea typeface="Calibri"/>
              <a:cs typeface="Calibri"/>
            </a:endParaRPr>
          </a:p>
        </p:txBody>
      </p:sp>
      <p:sp>
        <p:nvSpPr>
          <p:cNvPr id="92" name="Google Shape;92;p10">
            <a:extLst>
              <a:ext uri="{FF2B5EF4-FFF2-40B4-BE49-F238E27FC236}">
                <a16:creationId xmlns:a16="http://schemas.microsoft.com/office/drawing/2014/main" id="{EE72B11F-4CCD-F7DB-65A5-902A22696F8B}"/>
              </a:ext>
            </a:extLst>
          </p:cNvPr>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ORDERING REQUIREMENTS</a:t>
            </a:r>
            <a:endParaRPr sz="2500">
              <a:solidFill>
                <a:srgbClr val="38256E"/>
              </a:solidFill>
              <a:latin typeface="Calibri"/>
              <a:ea typeface="Calibri"/>
              <a:cs typeface="Calibri"/>
              <a:sym typeface="Calibri"/>
            </a:endParaRPr>
          </a:p>
        </p:txBody>
      </p:sp>
      <p:pic>
        <p:nvPicPr>
          <p:cNvPr id="93" name="Google Shape;93;p10">
            <a:extLst>
              <a:ext uri="{FF2B5EF4-FFF2-40B4-BE49-F238E27FC236}">
                <a16:creationId xmlns:a16="http://schemas.microsoft.com/office/drawing/2014/main" id="{FD5E5F65-78DD-DBDE-E39D-F306EEAC1583}"/>
              </a:ext>
            </a:extLst>
          </p:cNvPr>
          <p:cNvPicPr preferRelativeResize="0"/>
          <p:nvPr/>
        </p:nvPicPr>
        <p:blipFill>
          <a:blip r:embed="rId3">
            <a:alphaModFix/>
          </a:blip>
          <a:stretch>
            <a:fillRect/>
          </a:stretch>
        </p:blipFill>
        <p:spPr>
          <a:xfrm>
            <a:off x="146275" y="241325"/>
            <a:ext cx="1836076" cy="441950"/>
          </a:xfrm>
          <a:prstGeom prst="rect">
            <a:avLst/>
          </a:prstGeom>
          <a:noFill/>
          <a:ln>
            <a:noFill/>
          </a:ln>
        </p:spPr>
      </p:pic>
      <p:sp>
        <p:nvSpPr>
          <p:cNvPr id="2" name="Google Shape;91;p10">
            <a:extLst>
              <a:ext uri="{FF2B5EF4-FFF2-40B4-BE49-F238E27FC236}">
                <a16:creationId xmlns:a16="http://schemas.microsoft.com/office/drawing/2014/main" id="{547AA5C0-16D1-917B-F280-45E2FD772C57}"/>
              </a:ext>
            </a:extLst>
          </p:cNvPr>
          <p:cNvSpPr txBox="1"/>
          <p:nvPr/>
        </p:nvSpPr>
        <p:spPr>
          <a:xfrm>
            <a:off x="5994895" y="1153200"/>
            <a:ext cx="4581583" cy="2283557"/>
          </a:xfrm>
          <a:prstGeom prst="rect">
            <a:avLst/>
          </a:prstGeom>
          <a:noFill/>
          <a:ln>
            <a:noFill/>
          </a:ln>
        </p:spPr>
        <p:txBody>
          <a:bodyPr spcFirstLastPara="1" wrap="square" lIns="0" tIns="9000" rIns="0" bIns="0" anchor="t" anchorCtr="0">
            <a:spAutoFit/>
          </a:bodyPr>
          <a:lstStyle/>
          <a:p>
            <a:r>
              <a:rPr lang="en-US" b="1">
                <a:solidFill>
                  <a:srgbClr val="8E7CC3"/>
                </a:solidFill>
                <a:latin typeface="Calibri"/>
                <a:ea typeface="Calibri"/>
                <a:cs typeface="Calibri"/>
                <a:sym typeface="Calibri"/>
              </a:rPr>
              <a:t>ALL ORDERS FOR EXISTING CUSTOMERS MUST INCLUDE:</a:t>
            </a:r>
            <a:endParaRPr lang="en-US">
              <a:latin typeface="Calibri"/>
              <a:ea typeface="Calibri"/>
              <a:cs typeface="Calibri"/>
              <a:sym typeface="Calibri"/>
            </a:endParaRPr>
          </a:p>
          <a:p>
            <a:endParaRPr lang="en-US" b="1" dirty="0">
              <a:solidFill>
                <a:srgbClr val="8E7CC3"/>
              </a:solidFill>
              <a:latin typeface="Calibri"/>
              <a:ea typeface="Calibri"/>
              <a:cs typeface="Calibri"/>
            </a:endParaRPr>
          </a:p>
          <a:p>
            <a:pPr marL="457200" indent="-317500">
              <a:lnSpc>
                <a:spcPct val="115000"/>
              </a:lnSpc>
              <a:buClr>
                <a:srgbClr val="38256E"/>
              </a:buClr>
              <a:buSzPts val="1400"/>
              <a:buFont typeface="Calibri"/>
              <a:buChar char="●"/>
            </a:pPr>
            <a:r>
              <a:rPr lang="en-US" b="1" dirty="0">
                <a:solidFill>
                  <a:schemeClr val="tx1"/>
                </a:solidFill>
                <a:latin typeface="Calibri"/>
                <a:ea typeface="Calibri"/>
                <a:cs typeface="Calibri"/>
              </a:rPr>
              <a:t>Additional Device or user licenses</a:t>
            </a:r>
            <a:r>
              <a:rPr lang="en-US" dirty="0">
                <a:solidFill>
                  <a:schemeClr val="tx1"/>
                </a:solidFill>
                <a:latin typeface="Calibri"/>
                <a:ea typeface="Calibri"/>
                <a:cs typeface="Calibri"/>
              </a:rPr>
              <a:t>, as needed to power a customers workflows</a:t>
            </a:r>
          </a:p>
          <a:p>
            <a:pPr marL="457200" indent="-317500">
              <a:lnSpc>
                <a:spcPct val="114999"/>
              </a:lnSpc>
              <a:buClr>
                <a:srgbClr val="38256E"/>
              </a:buClr>
              <a:buSzPts val="1400"/>
              <a:buFont typeface="Calibri"/>
              <a:buChar char="●"/>
            </a:pPr>
            <a:r>
              <a:rPr lang="en-US">
                <a:solidFill>
                  <a:schemeClr val="tx1"/>
                </a:solidFill>
                <a:latin typeface="Calibri"/>
                <a:ea typeface="Calibri"/>
                <a:cs typeface="Calibri"/>
              </a:rPr>
              <a:t>Can support mixed terms to </a:t>
            </a:r>
            <a:r>
              <a:rPr lang="en-US" b="1">
                <a:solidFill>
                  <a:schemeClr val="tx1"/>
                </a:solidFill>
                <a:latin typeface="Calibri"/>
                <a:ea typeface="Calibri"/>
                <a:cs typeface="Calibri"/>
              </a:rPr>
              <a:t>extend the time of service</a:t>
            </a:r>
          </a:p>
          <a:p>
            <a:pPr marL="457200" indent="-317500">
              <a:lnSpc>
                <a:spcPct val="114999"/>
              </a:lnSpc>
              <a:buClr>
                <a:srgbClr val="38256E"/>
              </a:buClr>
              <a:buSzPts val="1400"/>
              <a:buFont typeface="Calibri"/>
              <a:buChar char="●"/>
            </a:pPr>
            <a:r>
              <a:rPr lang="en-US">
                <a:solidFill>
                  <a:schemeClr val="tx1"/>
                </a:solidFill>
                <a:latin typeface="Calibri"/>
                <a:ea typeface="Calibri"/>
                <a:cs typeface="Calibri"/>
              </a:rPr>
              <a:t>Can support only licenses for add-ins</a:t>
            </a:r>
            <a:endParaRPr lang="en-US" dirty="0">
              <a:solidFill>
                <a:schemeClr val="tx1"/>
              </a:solidFill>
              <a:latin typeface="Calibri"/>
              <a:ea typeface="Calibri"/>
              <a:cs typeface="Calibri"/>
            </a:endParaRPr>
          </a:p>
          <a:p>
            <a:pPr>
              <a:lnSpc>
                <a:spcPct val="115000"/>
              </a:lnSpc>
            </a:pPr>
            <a:br>
              <a:rPr lang="en-US" sz="1200" dirty="0">
                <a:solidFill>
                  <a:srgbClr val="38256E"/>
                </a:solidFill>
                <a:latin typeface="Calibri"/>
                <a:ea typeface="Calibri"/>
                <a:cs typeface="Calibri"/>
              </a:rPr>
            </a:br>
            <a:endParaRPr lang="en-US" sz="1200">
              <a:solidFill>
                <a:srgbClr val="38256E"/>
              </a:solidFill>
              <a:latin typeface="Calibri"/>
              <a:ea typeface="Calibri"/>
              <a:cs typeface="Calibri"/>
            </a:endParaRPr>
          </a:p>
          <a:p>
            <a:r>
              <a:rPr lang="en-US" b="1">
                <a:solidFill>
                  <a:srgbClr val="8E7CC3"/>
                </a:solidFill>
                <a:latin typeface="Calibri"/>
                <a:ea typeface="Calibri"/>
                <a:cs typeface="Calibri"/>
              </a:rPr>
              <a:t>SAMPLE ORDER FOR AN EXISTING TENANT</a:t>
            </a:r>
            <a:endParaRPr lang="en-US">
              <a:latin typeface="Calibri"/>
              <a:ea typeface="Calibri"/>
              <a:cs typeface="Calibri"/>
            </a:endParaRPr>
          </a:p>
          <a:p>
            <a:pPr>
              <a:lnSpc>
                <a:spcPct val="114999"/>
              </a:lnSpc>
            </a:pPr>
            <a:endParaRPr lang="en-US" sz="1200" dirty="0">
              <a:solidFill>
                <a:srgbClr val="38256E"/>
              </a:solidFill>
              <a:latin typeface="Calibri"/>
              <a:ea typeface="Calibri"/>
              <a:cs typeface="Calibri"/>
            </a:endParaRPr>
          </a:p>
        </p:txBody>
      </p:sp>
      <p:graphicFrame>
        <p:nvGraphicFramePr>
          <p:cNvPr id="4" name="Google Shape;238;p22">
            <a:extLst>
              <a:ext uri="{FF2B5EF4-FFF2-40B4-BE49-F238E27FC236}">
                <a16:creationId xmlns:a16="http://schemas.microsoft.com/office/drawing/2014/main" id="{4F77B704-7C49-6EFC-982B-88AB36C06923}"/>
              </a:ext>
            </a:extLst>
          </p:cNvPr>
          <p:cNvGraphicFramePr/>
          <p:nvPr>
            <p:extLst>
              <p:ext uri="{D42A27DB-BD31-4B8C-83A1-F6EECF244321}">
                <p14:modId xmlns:p14="http://schemas.microsoft.com/office/powerpoint/2010/main" val="862994124"/>
              </p:ext>
            </p:extLst>
          </p:nvPr>
        </p:nvGraphicFramePr>
        <p:xfrm>
          <a:off x="1318264" y="3239983"/>
          <a:ext cx="3128625" cy="1005750"/>
        </p:xfrm>
        <a:graphic>
          <a:graphicData uri="http://schemas.openxmlformats.org/drawingml/2006/table">
            <a:tbl>
              <a:tblPr>
                <a:noFill/>
                <a:tableStyleId>{A300FE13-4529-4BDE-A557-FEC86FE4ADAF}</a:tableStyleId>
              </a:tblPr>
              <a:tblGrid>
                <a:gridCol w="785025">
                  <a:extLst>
                    <a:ext uri="{9D8B030D-6E8A-4147-A177-3AD203B41FA5}">
                      <a16:colId xmlns:a16="http://schemas.microsoft.com/office/drawing/2014/main" val="20000"/>
                    </a:ext>
                  </a:extLst>
                </a:gridCol>
                <a:gridCol w="1797725">
                  <a:extLst>
                    <a:ext uri="{9D8B030D-6E8A-4147-A177-3AD203B41FA5}">
                      <a16:colId xmlns:a16="http://schemas.microsoft.com/office/drawing/2014/main" val="20001"/>
                    </a:ext>
                  </a:extLst>
                </a:gridCol>
                <a:gridCol w="545875">
                  <a:extLst>
                    <a:ext uri="{9D8B030D-6E8A-4147-A177-3AD203B41FA5}">
                      <a16:colId xmlns:a16="http://schemas.microsoft.com/office/drawing/2014/main" val="20002"/>
                    </a:ext>
                  </a:extLst>
                </a:gridCol>
              </a:tblGrid>
              <a:tr h="324350">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Description</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QTY</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8256E"/>
                    </a:solidFill>
                  </a:tcPr>
                </a:tc>
                <a:extLst>
                  <a:ext uri="{0D108BD9-81ED-4DB2-BD59-A6C34878D82A}">
                    <a16:rowId xmlns:a16="http://schemas.microsoft.com/office/drawing/2014/main" val="10000"/>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AEMPA01</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(1-9)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a:solidFill>
                            <a:srgbClr val="38256E"/>
                          </a:solidFill>
                        </a:rPr>
                        <a:t>3</a:t>
                      </a:r>
                      <a:endParaRPr sz="1000" u="none" strike="noStrike" cap="none">
                        <a:solidFill>
                          <a:srgbClr val="38256E"/>
                        </a:solidFill>
                      </a:endParaRPr>
                    </a:p>
                  </a:txBody>
                  <a:tcPr marL="91425" marR="91425" marT="91425" marB="91425">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1"/>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rPr>
                        <a:t>AEYAA4U</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a:spcBef>
                          <a:spcPts val="0"/>
                        </a:spcBef>
                        <a:spcAft>
                          <a:spcPts val="0"/>
                        </a:spcAft>
                        <a:buNone/>
                      </a:pPr>
                      <a:r>
                        <a:rPr lang="en-US" sz="1000" b="1" i="0" u="none" strike="noStrike" noProof="0">
                          <a:solidFill>
                            <a:srgbClr val="351C75"/>
                          </a:solidFill>
                          <a:latin typeface="Calibri"/>
                        </a:rPr>
                        <a:t>R2Me License</a:t>
                      </a:r>
                      <a:r>
                        <a:rPr lang="en-US" sz="1000" b="0" i="0" u="none" strike="noStrike" noProof="0">
                          <a:solidFill>
                            <a:srgbClr val="351C75"/>
                          </a:solidFill>
                          <a:latin typeface="Calibri"/>
                        </a:rPr>
                        <a:t>, 2 year (1-9)</a:t>
                      </a:r>
                      <a:endParaRPr sz="1000" b="0" i="0" u="none" strike="noStrike" noProof="0">
                        <a:solidFill>
                          <a:srgbClr val="351C75"/>
                        </a:solidFill>
                        <a:latin typeface="Calibri"/>
                        <a:sym typeface="Calibri"/>
                      </a:endParaRPr>
                    </a:p>
                  </a:txBody>
                  <a:tcPr marL="91425" marR="91425" marT="91425" marB="91425">
                    <a:solidFill>
                      <a:srgbClr val="F3F3F3"/>
                    </a:solidFill>
                  </a:tcPr>
                </a:tc>
                <a:tc>
                  <a:txBody>
                    <a:bodyPr/>
                    <a:lstStyle/>
                    <a:p>
                      <a:pPr marL="0" lvl="0" indent="0" algn="ctr">
                        <a:lnSpc>
                          <a:spcPct val="100000"/>
                        </a:lnSpc>
                        <a:spcBef>
                          <a:spcPts val="0"/>
                        </a:spcBef>
                        <a:spcAft>
                          <a:spcPts val="0"/>
                        </a:spcAft>
                        <a:buNone/>
                      </a:pPr>
                      <a:r>
                        <a:rPr lang="en-US" sz="1000">
                          <a:solidFill>
                            <a:srgbClr val="38256E"/>
                          </a:solidFill>
                        </a:rPr>
                        <a:t>3</a:t>
                      </a:r>
                      <a:endParaRPr sz="1000" dirty="0">
                        <a:solidFill>
                          <a:srgbClr val="38256E"/>
                        </a:solidFill>
                      </a:endParaRPr>
                    </a:p>
                  </a:txBody>
                  <a:tcPr marL="91425" marR="91425" marT="91425" marB="91425">
                    <a:lnR w="28575">
                      <a:solidFill>
                        <a:schemeClr val="lt1"/>
                      </a:solidFill>
                    </a:lnR>
                    <a:lnT w="28575" cap="flat" cmpd="sng" algn="ctr">
                      <a:solidFill>
                        <a:srgbClr val="FFFFFF"/>
                      </a:solidFill>
                      <a:prstDash val="solid"/>
                      <a:round/>
                      <a:headEnd type="none" w="sm" len="sm"/>
                      <a:tailEnd type="none" w="sm" len="sm"/>
                    </a:lnT>
                    <a:lnB w="28575">
                      <a:solidFill>
                        <a:schemeClr val="lt1"/>
                      </a:solidFill>
                    </a:lnB>
                    <a:solidFill>
                      <a:schemeClr val="bg1">
                        <a:lumMod val="95000"/>
                      </a:schemeClr>
                    </a:solidFill>
                  </a:tcPr>
                </a:tc>
                <a:extLst>
                  <a:ext uri="{0D108BD9-81ED-4DB2-BD59-A6C34878D82A}">
                    <a16:rowId xmlns:a16="http://schemas.microsoft.com/office/drawing/2014/main" val="3603004511"/>
                  </a:ext>
                </a:extLst>
              </a:tr>
            </a:tbl>
          </a:graphicData>
        </a:graphic>
      </p:graphicFrame>
      <p:sp>
        <p:nvSpPr>
          <p:cNvPr id="6" name="Google Shape;261;p23">
            <a:extLst>
              <a:ext uri="{FF2B5EF4-FFF2-40B4-BE49-F238E27FC236}">
                <a16:creationId xmlns:a16="http://schemas.microsoft.com/office/drawing/2014/main" id="{7D1F68B6-A244-48E8-1522-C88C3D1FBD2E}"/>
              </a:ext>
            </a:extLst>
          </p:cNvPr>
          <p:cNvSpPr/>
          <p:nvPr/>
        </p:nvSpPr>
        <p:spPr>
          <a:xfrm rot="10800000">
            <a:off x="546593" y="4475381"/>
            <a:ext cx="4666500" cy="663061"/>
          </a:xfrm>
          <a:prstGeom prst="wedgeRectCallout">
            <a:avLst>
              <a:gd name="adj1" fmla="val 21439"/>
              <a:gd name="adj2" fmla="val 63610"/>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a:lnSpc>
                <a:spcPct val="100000"/>
              </a:lnSpc>
              <a:spcBef>
                <a:spcPts val="0"/>
              </a:spcBef>
              <a:spcAft>
                <a:spcPts val="0"/>
              </a:spcAft>
              <a:buNone/>
            </a:pPr>
            <a:endParaRPr lang="en-US" dirty="0"/>
          </a:p>
        </p:txBody>
      </p:sp>
      <p:sp>
        <p:nvSpPr>
          <p:cNvPr id="8" name="Google Shape;262;p23">
            <a:extLst>
              <a:ext uri="{FF2B5EF4-FFF2-40B4-BE49-F238E27FC236}">
                <a16:creationId xmlns:a16="http://schemas.microsoft.com/office/drawing/2014/main" id="{41960111-EFBA-B9A8-C383-602927D006FF}"/>
              </a:ext>
            </a:extLst>
          </p:cNvPr>
          <p:cNvSpPr txBox="1"/>
          <p:nvPr/>
        </p:nvSpPr>
        <p:spPr>
          <a:xfrm>
            <a:off x="663372" y="4555054"/>
            <a:ext cx="4436100" cy="553968"/>
          </a:xfrm>
          <a:prstGeom prst="rect">
            <a:avLst/>
          </a:prstGeom>
          <a:noFill/>
          <a:ln>
            <a:noFill/>
          </a:ln>
        </p:spPr>
        <p:txBody>
          <a:bodyPr spcFirstLastPara="1" wrap="square" lIns="91425" tIns="91425" rIns="91425" bIns="91425" anchor="t" anchorCtr="0">
            <a:spAutoFit/>
          </a:bodyPr>
          <a:lstStyle/>
          <a:p>
            <a:r>
              <a:rPr lang="en-US" sz="1200" b="1" dirty="0">
                <a:solidFill>
                  <a:srgbClr val="FFFFFF"/>
                </a:solidFill>
                <a:latin typeface="Calibri"/>
                <a:ea typeface="Calibri"/>
                <a:cs typeface="Calibri"/>
                <a:sym typeface="Calibri"/>
              </a:rPr>
              <a:t>This order will support scanning with </a:t>
            </a:r>
            <a:r>
              <a:rPr lang="en-US" sz="1200" b="1" dirty="0" err="1">
                <a:solidFill>
                  <a:srgbClr val="FFFFFF"/>
                </a:solidFill>
                <a:latin typeface="Calibri"/>
                <a:ea typeface="Calibri"/>
                <a:cs typeface="Calibri"/>
                <a:sym typeface="Calibri"/>
              </a:rPr>
              <a:t>ScanTrip</a:t>
            </a:r>
            <a:r>
              <a:rPr lang="en-US" sz="1200" b="1" dirty="0">
                <a:solidFill>
                  <a:srgbClr val="FFFFFF"/>
                </a:solidFill>
                <a:latin typeface="Calibri"/>
                <a:ea typeface="Calibri"/>
                <a:cs typeface="Calibri"/>
                <a:sym typeface="Calibri"/>
              </a:rPr>
              <a:t> Cloud and printing with Release2Me Cloud on 3 devices for 2 years.</a:t>
            </a:r>
            <a:endParaRPr lang="en-US" dirty="0"/>
          </a:p>
        </p:txBody>
      </p:sp>
      <p:graphicFrame>
        <p:nvGraphicFramePr>
          <p:cNvPr id="3" name="Google Shape;238;p22">
            <a:extLst>
              <a:ext uri="{FF2B5EF4-FFF2-40B4-BE49-F238E27FC236}">
                <a16:creationId xmlns:a16="http://schemas.microsoft.com/office/drawing/2014/main" id="{70C0AAE4-8650-BEF0-D62D-CCBC574A8ED9}"/>
              </a:ext>
            </a:extLst>
          </p:cNvPr>
          <p:cNvGraphicFramePr/>
          <p:nvPr>
            <p:extLst>
              <p:ext uri="{D42A27DB-BD31-4B8C-83A1-F6EECF244321}">
                <p14:modId xmlns:p14="http://schemas.microsoft.com/office/powerpoint/2010/main" val="132705200"/>
              </p:ext>
            </p:extLst>
          </p:nvPr>
        </p:nvGraphicFramePr>
        <p:xfrm>
          <a:off x="6771094" y="3206423"/>
          <a:ext cx="3128625" cy="1005750"/>
        </p:xfrm>
        <a:graphic>
          <a:graphicData uri="http://schemas.openxmlformats.org/drawingml/2006/table">
            <a:tbl>
              <a:tblPr>
                <a:noFill/>
                <a:tableStyleId>{A300FE13-4529-4BDE-A557-FEC86FE4ADAF}</a:tableStyleId>
              </a:tblPr>
              <a:tblGrid>
                <a:gridCol w="785025">
                  <a:extLst>
                    <a:ext uri="{9D8B030D-6E8A-4147-A177-3AD203B41FA5}">
                      <a16:colId xmlns:a16="http://schemas.microsoft.com/office/drawing/2014/main" val="20000"/>
                    </a:ext>
                  </a:extLst>
                </a:gridCol>
                <a:gridCol w="1797725">
                  <a:extLst>
                    <a:ext uri="{9D8B030D-6E8A-4147-A177-3AD203B41FA5}">
                      <a16:colId xmlns:a16="http://schemas.microsoft.com/office/drawing/2014/main" val="20001"/>
                    </a:ext>
                  </a:extLst>
                </a:gridCol>
                <a:gridCol w="545875">
                  <a:extLst>
                    <a:ext uri="{9D8B030D-6E8A-4147-A177-3AD203B41FA5}">
                      <a16:colId xmlns:a16="http://schemas.microsoft.com/office/drawing/2014/main" val="20002"/>
                    </a:ext>
                  </a:extLst>
                </a:gridCol>
              </a:tblGrid>
              <a:tr h="324350">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Description</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QTY</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8256E"/>
                    </a:solidFill>
                  </a:tcPr>
                </a:tc>
                <a:extLst>
                  <a:ext uri="{0D108BD9-81ED-4DB2-BD59-A6C34878D82A}">
                    <a16:rowId xmlns:a16="http://schemas.microsoft.com/office/drawing/2014/main" val="10000"/>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AEMPA01</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(1-9)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a:solidFill>
                            <a:srgbClr val="38256E"/>
                          </a:solidFill>
                        </a:rPr>
                        <a:t>3</a:t>
                      </a:r>
                      <a:endParaRPr sz="1000" u="none" strike="noStrike" cap="none">
                        <a:solidFill>
                          <a:srgbClr val="38256E"/>
                        </a:solidFill>
                      </a:endParaRPr>
                    </a:p>
                  </a:txBody>
                  <a:tcPr marL="91425" marR="91425" marT="91425" marB="91425">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1"/>
                  </a:ext>
                </a:extLst>
              </a:tr>
              <a:tr h="279025">
                <a:tc>
                  <a:txBody>
                    <a:bodyPr/>
                    <a:lstStyle/>
                    <a:p>
                      <a:pPr marL="0" lvl="0" indent="0" algn="l">
                        <a:spcBef>
                          <a:spcPts val="0"/>
                        </a:spcBef>
                        <a:spcAft>
                          <a:spcPts val="0"/>
                        </a:spcAft>
                        <a:buNone/>
                      </a:pPr>
                      <a:r>
                        <a:rPr lang="en-US" sz="1000" b="0" i="0" u="none" strike="noStrike" baseline="0" noProof="0">
                          <a:solidFill>
                            <a:srgbClr val="351C75"/>
                          </a:solidFill>
                          <a:latin typeface="Calibri"/>
                          <a:ea typeface="Calibri"/>
                          <a:cs typeface="Calibri"/>
                        </a:rPr>
                        <a:t>AEYAA4V</a:t>
                      </a:r>
                      <a:endParaRPr>
                        <a:sym typeface="Calibri"/>
                      </a:endParaRPr>
                    </a:p>
                  </a:txBody>
                  <a:tcPr marL="91425" marR="91425" marT="91425" marB="91425">
                    <a:solidFill>
                      <a:srgbClr val="EFEFEF"/>
                    </a:solidFill>
                  </a:tcPr>
                </a:tc>
                <a:tc>
                  <a:txBody>
                    <a:bodyPr/>
                    <a:lstStyle/>
                    <a:p>
                      <a:pPr marL="0" lvl="0" indent="0" algn="l">
                        <a:spcBef>
                          <a:spcPts val="0"/>
                        </a:spcBef>
                        <a:spcAft>
                          <a:spcPts val="0"/>
                        </a:spcAft>
                        <a:buNone/>
                      </a:pPr>
                      <a:r>
                        <a:rPr lang="en-US" sz="1000" b="1" i="0" u="none" strike="noStrike" noProof="0" dirty="0">
                          <a:solidFill>
                            <a:srgbClr val="351C75"/>
                          </a:solidFill>
                          <a:latin typeface="Calibri"/>
                        </a:rPr>
                        <a:t>R2Me License</a:t>
                      </a:r>
                      <a:r>
                        <a:rPr lang="en-US" sz="1000" b="0" i="0" u="none" strike="noStrike" noProof="0">
                          <a:solidFill>
                            <a:srgbClr val="351C75"/>
                          </a:solidFill>
                          <a:latin typeface="Calibri"/>
                        </a:rPr>
                        <a:t>, 3 year (1-9)</a:t>
                      </a:r>
                      <a:endParaRPr sz="1000" b="0" i="0" u="none" strike="noStrike" noProof="0">
                        <a:solidFill>
                          <a:srgbClr val="351C75"/>
                        </a:solidFill>
                        <a:latin typeface="Calibri"/>
                        <a:sym typeface="Calibri"/>
                      </a:endParaRPr>
                    </a:p>
                  </a:txBody>
                  <a:tcPr marL="91425" marR="91425" marT="91425" marB="91425">
                    <a:solidFill>
                      <a:srgbClr val="F3F3F3"/>
                    </a:solidFill>
                  </a:tcPr>
                </a:tc>
                <a:tc>
                  <a:txBody>
                    <a:bodyPr/>
                    <a:lstStyle/>
                    <a:p>
                      <a:pPr marL="0" lvl="0" indent="0" algn="ctr">
                        <a:lnSpc>
                          <a:spcPct val="100000"/>
                        </a:lnSpc>
                        <a:spcBef>
                          <a:spcPts val="0"/>
                        </a:spcBef>
                        <a:spcAft>
                          <a:spcPts val="0"/>
                        </a:spcAft>
                        <a:buNone/>
                      </a:pPr>
                      <a:r>
                        <a:rPr lang="en-US" sz="1000">
                          <a:solidFill>
                            <a:srgbClr val="38256E"/>
                          </a:solidFill>
                        </a:rPr>
                        <a:t>3</a:t>
                      </a:r>
                      <a:endParaRPr sz="1000" dirty="0">
                        <a:solidFill>
                          <a:srgbClr val="38256E"/>
                        </a:solidFill>
                      </a:endParaRPr>
                    </a:p>
                  </a:txBody>
                  <a:tcPr marL="91425" marR="91425" marT="91425" marB="91425">
                    <a:lnR w="28575">
                      <a:solidFill>
                        <a:schemeClr val="lt1"/>
                      </a:solidFill>
                    </a:lnR>
                    <a:lnT w="28575" cap="flat" cmpd="sng" algn="ctr">
                      <a:solidFill>
                        <a:srgbClr val="FFFFFF"/>
                      </a:solidFill>
                      <a:prstDash val="solid"/>
                      <a:round/>
                      <a:headEnd type="none" w="sm" len="sm"/>
                      <a:tailEnd type="none" w="sm" len="sm"/>
                    </a:lnT>
                    <a:lnB w="28575">
                      <a:solidFill>
                        <a:schemeClr val="lt1"/>
                      </a:solidFill>
                    </a:lnB>
                    <a:solidFill>
                      <a:schemeClr val="bg1">
                        <a:lumMod val="95000"/>
                      </a:schemeClr>
                    </a:solidFill>
                  </a:tcPr>
                </a:tc>
                <a:extLst>
                  <a:ext uri="{0D108BD9-81ED-4DB2-BD59-A6C34878D82A}">
                    <a16:rowId xmlns:a16="http://schemas.microsoft.com/office/drawing/2014/main" val="3603004511"/>
                  </a:ext>
                </a:extLst>
              </a:tr>
            </a:tbl>
          </a:graphicData>
        </a:graphic>
      </p:graphicFrame>
      <p:sp>
        <p:nvSpPr>
          <p:cNvPr id="5" name="Google Shape;261;p23">
            <a:extLst>
              <a:ext uri="{FF2B5EF4-FFF2-40B4-BE49-F238E27FC236}">
                <a16:creationId xmlns:a16="http://schemas.microsoft.com/office/drawing/2014/main" id="{99711A5A-B0B5-1FA7-3EA0-01C5D7545EA8}"/>
              </a:ext>
            </a:extLst>
          </p:cNvPr>
          <p:cNvSpPr/>
          <p:nvPr/>
        </p:nvSpPr>
        <p:spPr>
          <a:xfrm rot="10800000">
            <a:off x="5655217" y="4483810"/>
            <a:ext cx="5514582" cy="1318116"/>
          </a:xfrm>
          <a:prstGeom prst="wedgeRectCallout">
            <a:avLst>
              <a:gd name="adj1" fmla="val 21439"/>
              <a:gd name="adj2" fmla="val 63610"/>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a:lnSpc>
                <a:spcPct val="100000"/>
              </a:lnSpc>
              <a:spcBef>
                <a:spcPts val="0"/>
              </a:spcBef>
              <a:spcAft>
                <a:spcPts val="0"/>
              </a:spcAft>
              <a:buNone/>
            </a:pPr>
            <a:endParaRPr lang="en-US" dirty="0"/>
          </a:p>
        </p:txBody>
      </p:sp>
      <p:sp>
        <p:nvSpPr>
          <p:cNvPr id="7" name="Google Shape;262;p23">
            <a:extLst>
              <a:ext uri="{FF2B5EF4-FFF2-40B4-BE49-F238E27FC236}">
                <a16:creationId xmlns:a16="http://schemas.microsoft.com/office/drawing/2014/main" id="{51DE1DBC-5898-E7F1-29FD-0717273AE30A}"/>
              </a:ext>
            </a:extLst>
          </p:cNvPr>
          <p:cNvSpPr txBox="1"/>
          <p:nvPr/>
        </p:nvSpPr>
        <p:spPr>
          <a:xfrm>
            <a:off x="5814318" y="4479528"/>
            <a:ext cx="5158228" cy="1317825"/>
          </a:xfrm>
          <a:prstGeom prst="rect">
            <a:avLst/>
          </a:prstGeom>
          <a:noFill/>
          <a:ln>
            <a:noFill/>
          </a:ln>
        </p:spPr>
        <p:txBody>
          <a:bodyPr spcFirstLastPara="1" wrap="square" lIns="91425" tIns="91425" rIns="91425" bIns="91425" anchor="t" anchorCtr="0">
            <a:spAutoFit/>
          </a:bodyPr>
          <a:lstStyle/>
          <a:p>
            <a:r>
              <a:rPr lang="en-US" sz="1200" b="1" dirty="0">
                <a:solidFill>
                  <a:srgbClr val="FFFFFF"/>
                </a:solidFill>
                <a:latin typeface="Calibri"/>
                <a:ea typeface="Calibri"/>
                <a:cs typeface="Calibri"/>
                <a:sym typeface="Calibri"/>
              </a:rPr>
              <a:t>This order will support scanning with </a:t>
            </a:r>
            <a:r>
              <a:rPr lang="en-US" sz="1200" b="1" dirty="0" err="1">
                <a:solidFill>
                  <a:srgbClr val="FFFFFF"/>
                </a:solidFill>
                <a:latin typeface="Calibri"/>
                <a:ea typeface="Calibri"/>
                <a:cs typeface="Calibri"/>
                <a:sym typeface="Calibri"/>
              </a:rPr>
              <a:t>ScanTrip</a:t>
            </a:r>
            <a:r>
              <a:rPr lang="en-US" sz="1200" b="1" dirty="0">
                <a:solidFill>
                  <a:srgbClr val="FFFFFF"/>
                </a:solidFill>
                <a:latin typeface="Calibri"/>
                <a:ea typeface="Calibri"/>
                <a:cs typeface="Calibri"/>
                <a:sym typeface="Calibri"/>
              </a:rPr>
              <a:t> Cloud for 3 devices and a total of 2 years. Additionally, this customer is adding printing with Release2Me Cloud on 3 devices for 2 years.</a:t>
            </a:r>
            <a:br>
              <a:rPr lang="en-US" sz="1200" b="1" dirty="0">
                <a:solidFill>
                  <a:srgbClr val="FFFFFF"/>
                </a:solidFill>
                <a:latin typeface="Calibri"/>
                <a:ea typeface="Calibri"/>
                <a:cs typeface="Calibri"/>
              </a:rPr>
            </a:br>
            <a:br>
              <a:rPr lang="en-US" sz="1200" b="1" dirty="0">
                <a:solidFill>
                  <a:srgbClr val="FFFFFF"/>
                </a:solidFill>
                <a:latin typeface="Calibri"/>
                <a:ea typeface="Calibri"/>
                <a:cs typeface="Calibri"/>
              </a:rPr>
            </a:br>
            <a:r>
              <a:rPr lang="en-US" sz="1200" b="1" dirty="0">
                <a:solidFill>
                  <a:srgbClr val="FFFFFF"/>
                </a:solidFill>
                <a:latin typeface="Calibri"/>
                <a:ea typeface="Calibri"/>
                <a:cs typeface="Calibri"/>
              </a:rPr>
              <a:t>Assuming the customer has 1 year of scanning left on their existing tenant, the scan and print licenses will be co-termed. </a:t>
            </a:r>
          </a:p>
        </p:txBody>
      </p:sp>
    </p:spTree>
    <p:extLst>
      <p:ext uri="{BB962C8B-B14F-4D97-AF65-F5344CB8AC3E}">
        <p14:creationId xmlns:p14="http://schemas.microsoft.com/office/powerpoint/2010/main" val="242722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861827FD-23C9-0A2F-302B-20B7B470C332}"/>
            </a:ext>
          </a:extLst>
        </p:cNvPr>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0AA9DA8B-FD2A-C7EC-F3F7-C9A516561269}"/>
              </a:ext>
            </a:extLst>
          </p:cNvPr>
          <p:cNvGraphicFramePr/>
          <p:nvPr>
            <p:extLst>
              <p:ext uri="{D42A27DB-BD31-4B8C-83A1-F6EECF244321}">
                <p14:modId xmlns:p14="http://schemas.microsoft.com/office/powerpoint/2010/main" val="3340585686"/>
              </p:ext>
            </p:extLst>
          </p:nvPr>
        </p:nvGraphicFramePr>
        <p:xfrm>
          <a:off x="1678485" y="1039601"/>
          <a:ext cx="8761596" cy="490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4" name="Google Shape;74;p9">
            <a:extLst>
              <a:ext uri="{FF2B5EF4-FFF2-40B4-BE49-F238E27FC236}">
                <a16:creationId xmlns:a16="http://schemas.microsoft.com/office/drawing/2014/main" id="{08747902-1263-F1EC-3159-3672DE5EA14B}"/>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a:t>
            </a:fld>
            <a:endParaRPr/>
          </a:p>
        </p:txBody>
      </p:sp>
      <p:sp>
        <p:nvSpPr>
          <p:cNvPr id="85" name="Google Shape;85;p9">
            <a:extLst>
              <a:ext uri="{FF2B5EF4-FFF2-40B4-BE49-F238E27FC236}">
                <a16:creationId xmlns:a16="http://schemas.microsoft.com/office/drawing/2014/main" id="{0AD3ED71-EEF4-CF8C-CB3C-717F34C50F56}"/>
              </a:ext>
            </a:extLst>
          </p:cNvPr>
          <p:cNvSpPr/>
          <p:nvPr/>
        </p:nvSpPr>
        <p:spPr>
          <a:xfrm>
            <a:off x="10431185" y="5393138"/>
            <a:ext cx="1089300" cy="10902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
        <p:nvSpPr>
          <p:cNvPr id="3" name="Google Shape;160;p4">
            <a:extLst>
              <a:ext uri="{FF2B5EF4-FFF2-40B4-BE49-F238E27FC236}">
                <a16:creationId xmlns:a16="http://schemas.microsoft.com/office/drawing/2014/main" id="{737713D8-D1F7-663B-2AEA-5CCFA2DF1F4C}"/>
              </a:ext>
            </a:extLst>
          </p:cNvPr>
          <p:cNvSpPr txBox="1">
            <a:spLocks noGrp="1"/>
          </p:cNvSpPr>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a:t>
            </a:fld>
            <a:endParaRPr/>
          </a:p>
        </p:txBody>
      </p:sp>
      <p:pic>
        <p:nvPicPr>
          <p:cNvPr id="7" name="Google Shape;199;g202ead00ffc_0_79">
            <a:extLst>
              <a:ext uri="{FF2B5EF4-FFF2-40B4-BE49-F238E27FC236}">
                <a16:creationId xmlns:a16="http://schemas.microsoft.com/office/drawing/2014/main" id="{008344F9-580A-49A1-2AD4-46C0D86E0960}"/>
              </a:ext>
            </a:extLst>
          </p:cNvPr>
          <p:cNvPicPr preferRelativeResize="0"/>
          <p:nvPr/>
        </p:nvPicPr>
        <p:blipFill rotWithShape="1">
          <a:blip r:embed="rId9">
            <a:alphaModFix/>
          </a:blip>
          <a:srcRect/>
          <a:stretch/>
        </p:blipFill>
        <p:spPr>
          <a:xfrm>
            <a:off x="3318157" y="1299310"/>
            <a:ext cx="3364141" cy="820990"/>
          </a:xfrm>
          <a:prstGeom prst="rect">
            <a:avLst/>
          </a:prstGeom>
          <a:noFill/>
          <a:ln>
            <a:noFill/>
          </a:ln>
        </p:spPr>
      </p:pic>
      <p:sp>
        <p:nvSpPr>
          <p:cNvPr id="19" name="Google Shape;162;p4">
            <a:extLst>
              <a:ext uri="{FF2B5EF4-FFF2-40B4-BE49-F238E27FC236}">
                <a16:creationId xmlns:a16="http://schemas.microsoft.com/office/drawing/2014/main" id="{6BB3E4CB-CC53-C171-D363-5967114A41EB}"/>
              </a:ext>
            </a:extLst>
          </p:cNvPr>
          <p:cNvSpPr/>
          <p:nvPr/>
        </p:nvSpPr>
        <p:spPr>
          <a:xfrm>
            <a:off x="117694" y="15445"/>
            <a:ext cx="11402700" cy="878100"/>
          </a:xfrm>
          <a:prstGeom prst="rect">
            <a:avLst/>
          </a:prstGeom>
          <a:solidFill>
            <a:schemeClr val="accent6">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20" name="Google Shape;160;p4">
            <a:extLst>
              <a:ext uri="{FF2B5EF4-FFF2-40B4-BE49-F238E27FC236}">
                <a16:creationId xmlns:a16="http://schemas.microsoft.com/office/drawing/2014/main" id="{8A4FB502-E516-08FA-45FF-7B0E3DA63FA6}"/>
              </a:ext>
            </a:extLst>
          </p:cNvPr>
          <p:cNvSpPr txBox="1">
            <a:spLocks noGrp="1"/>
          </p:cNvSpPr>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3</a:t>
            </a:fld>
            <a:endParaRPr/>
          </a:p>
        </p:txBody>
      </p:sp>
      <p:sp>
        <p:nvSpPr>
          <p:cNvPr id="21" name="Google Shape;161;p4">
            <a:extLst>
              <a:ext uri="{FF2B5EF4-FFF2-40B4-BE49-F238E27FC236}">
                <a16:creationId xmlns:a16="http://schemas.microsoft.com/office/drawing/2014/main" id="{CFF95A39-17D4-C590-5D93-2544244366DE}"/>
              </a:ext>
            </a:extLst>
          </p:cNvPr>
          <p:cNvSpPr txBox="1"/>
          <p:nvPr/>
        </p:nvSpPr>
        <p:spPr>
          <a:xfrm>
            <a:off x="675614" y="284096"/>
            <a:ext cx="989580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800"/>
            </a:pPr>
            <a:r>
              <a:rPr lang="en-US" sz="1800" b="1">
                <a:solidFill>
                  <a:schemeClr val="bg1"/>
                </a:solidFill>
                <a:latin typeface="Lato"/>
                <a:ea typeface="Lato"/>
                <a:cs typeface="Lato"/>
                <a:sym typeface="Lato"/>
              </a:rPr>
              <a:t>Differentiating KM with value-added solutions and moving into services-based offerings!</a:t>
            </a:r>
            <a:endParaRPr lang="en-US" sz="1800" b="1" i="0" u="none" strike="noStrike" cap="none">
              <a:solidFill>
                <a:schemeClr val="bg1"/>
              </a:solidFill>
              <a:latin typeface="Lato"/>
              <a:ea typeface="Lato"/>
              <a:cs typeface="Lato"/>
            </a:endParaRPr>
          </a:p>
        </p:txBody>
      </p:sp>
      <p:pic>
        <p:nvPicPr>
          <p:cNvPr id="23" name="Google Shape;198;g202ead00ffc_0_79" descr="A black screen with a black background&#10;&#10;Description automatically generated">
            <a:extLst>
              <a:ext uri="{FF2B5EF4-FFF2-40B4-BE49-F238E27FC236}">
                <a16:creationId xmlns:a16="http://schemas.microsoft.com/office/drawing/2014/main" id="{CEFFD731-0EB0-0E64-A53A-3BE082641A8B}"/>
              </a:ext>
            </a:extLst>
          </p:cNvPr>
          <p:cNvPicPr preferRelativeResize="0"/>
          <p:nvPr/>
        </p:nvPicPr>
        <p:blipFill rotWithShape="1">
          <a:blip r:embed="rId10">
            <a:alphaModFix/>
          </a:blip>
          <a:srcRect/>
          <a:stretch/>
        </p:blipFill>
        <p:spPr>
          <a:xfrm>
            <a:off x="1000364" y="5301015"/>
            <a:ext cx="2316017" cy="391263"/>
          </a:xfrm>
          <a:prstGeom prst="rect">
            <a:avLst/>
          </a:prstGeom>
          <a:noFill/>
          <a:ln>
            <a:noFill/>
          </a:ln>
        </p:spPr>
      </p:pic>
    </p:spTree>
    <p:extLst>
      <p:ext uri="{BB962C8B-B14F-4D97-AF65-F5344CB8AC3E}">
        <p14:creationId xmlns:p14="http://schemas.microsoft.com/office/powerpoint/2010/main" val="368544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2"/>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30</a:t>
            </a:fld>
            <a:endParaRPr/>
          </a:p>
        </p:txBody>
      </p:sp>
      <p:graphicFrame>
        <p:nvGraphicFramePr>
          <p:cNvPr id="238" name="Google Shape;238;p22"/>
          <p:cNvGraphicFramePr/>
          <p:nvPr/>
        </p:nvGraphicFramePr>
        <p:xfrm>
          <a:off x="479400" y="2300315"/>
          <a:ext cx="3128625" cy="670500"/>
        </p:xfrm>
        <a:graphic>
          <a:graphicData uri="http://schemas.openxmlformats.org/drawingml/2006/table">
            <a:tbl>
              <a:tblPr>
                <a:noFill/>
                <a:tableStyleId>{A300FE13-4529-4BDE-A557-FEC86FE4ADAF}</a:tableStyleId>
              </a:tblPr>
              <a:tblGrid>
                <a:gridCol w="785025">
                  <a:extLst>
                    <a:ext uri="{9D8B030D-6E8A-4147-A177-3AD203B41FA5}">
                      <a16:colId xmlns:a16="http://schemas.microsoft.com/office/drawing/2014/main" val="20000"/>
                    </a:ext>
                  </a:extLst>
                </a:gridCol>
                <a:gridCol w="1797725">
                  <a:extLst>
                    <a:ext uri="{9D8B030D-6E8A-4147-A177-3AD203B41FA5}">
                      <a16:colId xmlns:a16="http://schemas.microsoft.com/office/drawing/2014/main" val="20001"/>
                    </a:ext>
                  </a:extLst>
                </a:gridCol>
                <a:gridCol w="545875">
                  <a:extLst>
                    <a:ext uri="{9D8B030D-6E8A-4147-A177-3AD203B41FA5}">
                      <a16:colId xmlns:a16="http://schemas.microsoft.com/office/drawing/2014/main" val="20002"/>
                    </a:ext>
                  </a:extLst>
                </a:gridCol>
              </a:tblGrid>
              <a:tr h="324350">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Description</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QTY</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8256E"/>
                    </a:solidFill>
                  </a:tcPr>
                </a:tc>
                <a:extLst>
                  <a:ext uri="{0D108BD9-81ED-4DB2-BD59-A6C34878D82A}">
                    <a16:rowId xmlns:a16="http://schemas.microsoft.com/office/drawing/2014/main" val="10000"/>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AEMPA01</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(1-9)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a:solidFill>
                            <a:srgbClr val="38256E"/>
                          </a:solidFill>
                        </a:rPr>
                        <a:t>3</a:t>
                      </a:r>
                      <a:endParaRPr sz="1000" u="none" strike="noStrike" cap="none">
                        <a:solidFill>
                          <a:srgbClr val="38256E"/>
                        </a:solidFill>
                      </a:endParaRPr>
                    </a:p>
                  </a:txBody>
                  <a:tcPr marL="91425" marR="91425" marT="91425" marB="91425">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39" name="Google Shape;239;p22"/>
          <p:cNvSpPr txBox="1"/>
          <p:nvPr/>
        </p:nvSpPr>
        <p:spPr>
          <a:xfrm>
            <a:off x="522300" y="973975"/>
            <a:ext cx="3128700" cy="1209600"/>
          </a:xfrm>
          <a:prstGeom prst="rect">
            <a:avLst/>
          </a:prstGeom>
          <a:noFill/>
          <a:ln>
            <a:noFill/>
          </a:ln>
        </p:spPr>
        <p:txBody>
          <a:bodyPr spcFirstLastPara="1" wrap="square" lIns="0" tIns="9000" rIns="0" bIns="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b="1">
                <a:solidFill>
                  <a:srgbClr val="8E7CC3"/>
                </a:solidFill>
                <a:latin typeface="Calibri"/>
                <a:ea typeface="Calibri"/>
                <a:cs typeface="Calibri"/>
                <a:sym typeface="Calibri"/>
              </a:rPr>
              <a:t>EXAMPLE 1:</a:t>
            </a:r>
            <a:r>
              <a:rPr lang="en-US" sz="1200">
                <a:solidFill>
                  <a:srgbClr val="38256E"/>
                </a:solidFill>
                <a:latin typeface="Calibri"/>
                <a:ea typeface="Calibri"/>
                <a:cs typeface="Calibri"/>
                <a:sym typeface="Calibri"/>
              </a:rPr>
              <a:t>  A small office has </a:t>
            </a:r>
            <a:r>
              <a:rPr lang="en-US" sz="1200" b="1">
                <a:solidFill>
                  <a:srgbClr val="38256E"/>
                </a:solidFill>
                <a:latin typeface="Calibri"/>
                <a:ea typeface="Calibri"/>
                <a:cs typeface="Calibri"/>
                <a:sym typeface="Calibri"/>
              </a:rPr>
              <a:t>3 devices </a:t>
            </a:r>
            <a:r>
              <a:rPr lang="en-US" sz="1200">
                <a:solidFill>
                  <a:srgbClr val="38256E"/>
                </a:solidFill>
                <a:latin typeface="Calibri"/>
                <a:ea typeface="Calibri"/>
                <a:cs typeface="Calibri"/>
                <a:sym typeface="Calibri"/>
              </a:rPr>
              <a:t>and wants to try out scan workflows for 2 years.</a:t>
            </a:r>
            <a:endParaRPr sz="1200">
              <a:solidFill>
                <a:srgbClr val="38256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200">
              <a:solidFill>
                <a:srgbClr val="38256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200">
              <a:solidFill>
                <a:srgbClr val="38256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US" b="1">
                <a:solidFill>
                  <a:srgbClr val="8E7CC3"/>
                </a:solidFill>
                <a:latin typeface="Calibri"/>
                <a:ea typeface="Calibri"/>
                <a:cs typeface="Calibri"/>
                <a:sym typeface="Calibri"/>
              </a:rPr>
              <a:t>A sales representative places an order for the following items: </a:t>
            </a:r>
            <a:endParaRPr b="1" i="0" u="none" strike="noStrike" cap="none">
              <a:solidFill>
                <a:srgbClr val="38256E"/>
              </a:solidFill>
              <a:latin typeface="Calibri"/>
              <a:ea typeface="Calibri"/>
              <a:cs typeface="Calibri"/>
              <a:sym typeface="Calibri"/>
            </a:endParaRPr>
          </a:p>
        </p:txBody>
      </p:sp>
      <p:sp>
        <p:nvSpPr>
          <p:cNvPr id="240" name="Google Shape;240;p22"/>
          <p:cNvSpPr txBox="1"/>
          <p:nvPr/>
        </p:nvSpPr>
        <p:spPr>
          <a:xfrm>
            <a:off x="4373025" y="973975"/>
            <a:ext cx="3582900" cy="1209600"/>
          </a:xfrm>
          <a:prstGeom prst="rect">
            <a:avLst/>
          </a:prstGeom>
          <a:noFill/>
          <a:ln>
            <a:noFill/>
          </a:ln>
        </p:spPr>
        <p:txBody>
          <a:bodyPr spcFirstLastPara="1" wrap="square" lIns="0" tIns="9000" rIns="0" bIns="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b="1">
                <a:solidFill>
                  <a:srgbClr val="8E7CC3"/>
                </a:solidFill>
                <a:latin typeface="Calibri"/>
                <a:ea typeface="Calibri"/>
                <a:cs typeface="Calibri"/>
                <a:sym typeface="Calibri"/>
              </a:rPr>
              <a:t>EXAMPLE 1.1: </a:t>
            </a:r>
            <a:r>
              <a:rPr lang="en-US" sz="1200">
                <a:solidFill>
                  <a:srgbClr val="38256E"/>
                </a:solidFill>
                <a:latin typeface="Calibri"/>
                <a:ea typeface="Calibri"/>
                <a:cs typeface="Calibri"/>
                <a:sym typeface="Calibri"/>
              </a:rPr>
              <a:t> Six months later, the same small office enjoyed the service and wants to add </a:t>
            </a:r>
            <a:r>
              <a:rPr lang="en-US" sz="1200" b="1">
                <a:solidFill>
                  <a:srgbClr val="38256E"/>
                </a:solidFill>
                <a:latin typeface="Calibri"/>
                <a:ea typeface="Calibri"/>
                <a:cs typeface="Calibri"/>
                <a:sym typeface="Calibri"/>
              </a:rPr>
              <a:t>5 additional devices </a:t>
            </a:r>
            <a:r>
              <a:rPr lang="en-US" sz="1200">
                <a:solidFill>
                  <a:srgbClr val="38256E"/>
                </a:solidFill>
                <a:latin typeface="Calibri"/>
                <a:ea typeface="Calibri"/>
                <a:cs typeface="Calibri"/>
                <a:sym typeface="Calibri"/>
              </a:rPr>
              <a:t>to their current instance/tenant for 2 years.</a:t>
            </a:r>
            <a:endParaRPr sz="1200">
              <a:solidFill>
                <a:srgbClr val="38256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200">
              <a:solidFill>
                <a:srgbClr val="38256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b="1">
                <a:solidFill>
                  <a:srgbClr val="8E7CC3"/>
                </a:solidFill>
                <a:latin typeface="Calibri"/>
                <a:ea typeface="Calibri"/>
                <a:cs typeface="Calibri"/>
                <a:sym typeface="Calibri"/>
              </a:rPr>
              <a:t>A sales representative places an </a:t>
            </a:r>
            <a:endParaRPr b="1">
              <a:solidFill>
                <a:srgbClr val="8E7CC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b="1">
                <a:solidFill>
                  <a:srgbClr val="8E7CC3"/>
                </a:solidFill>
                <a:latin typeface="Calibri"/>
                <a:ea typeface="Calibri"/>
                <a:cs typeface="Calibri"/>
                <a:sym typeface="Calibri"/>
              </a:rPr>
              <a:t>order for the following items: </a:t>
            </a:r>
            <a:endParaRPr b="1">
              <a:solidFill>
                <a:srgbClr val="38256E"/>
              </a:solidFill>
              <a:latin typeface="Calibri"/>
              <a:ea typeface="Calibri"/>
              <a:cs typeface="Calibri"/>
              <a:sym typeface="Calibri"/>
            </a:endParaRPr>
          </a:p>
        </p:txBody>
      </p:sp>
      <p:sp>
        <p:nvSpPr>
          <p:cNvPr id="241" name="Google Shape;241;p22"/>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ORDERING DEVICE LICENSES</a:t>
            </a:r>
            <a:r>
              <a:rPr lang="en-US" sz="2500" b="1">
                <a:solidFill>
                  <a:srgbClr val="9E9E9E"/>
                </a:solidFill>
                <a:latin typeface="Calibri"/>
                <a:ea typeface="Calibri"/>
                <a:cs typeface="Calibri"/>
                <a:sym typeface="Calibri"/>
              </a:rPr>
              <a:t> </a:t>
            </a:r>
            <a:r>
              <a:rPr lang="en-US" sz="2500" i="1">
                <a:solidFill>
                  <a:srgbClr val="9E9E9E"/>
                </a:solidFill>
                <a:latin typeface="Calibri"/>
                <a:ea typeface="Calibri"/>
                <a:cs typeface="Calibri"/>
                <a:sym typeface="Calibri"/>
              </a:rPr>
              <a:t>- EXAMPLE</a:t>
            </a:r>
            <a:endParaRPr sz="2500">
              <a:solidFill>
                <a:srgbClr val="9E9E9E"/>
              </a:solidFill>
              <a:latin typeface="Calibri"/>
              <a:ea typeface="Calibri"/>
              <a:cs typeface="Calibri"/>
              <a:sym typeface="Calibri"/>
            </a:endParaRPr>
          </a:p>
        </p:txBody>
      </p:sp>
      <p:pic>
        <p:nvPicPr>
          <p:cNvPr id="242" name="Google Shape;242;p22"/>
          <p:cNvPicPr preferRelativeResize="0"/>
          <p:nvPr/>
        </p:nvPicPr>
        <p:blipFill>
          <a:blip r:embed="rId3">
            <a:alphaModFix/>
          </a:blip>
          <a:stretch>
            <a:fillRect/>
          </a:stretch>
        </p:blipFill>
        <p:spPr>
          <a:xfrm>
            <a:off x="146275" y="241325"/>
            <a:ext cx="1836076" cy="441950"/>
          </a:xfrm>
          <a:prstGeom prst="rect">
            <a:avLst/>
          </a:prstGeom>
          <a:noFill/>
          <a:ln>
            <a:noFill/>
          </a:ln>
        </p:spPr>
      </p:pic>
      <p:pic>
        <p:nvPicPr>
          <p:cNvPr id="243" name="Google Shape;243;p22"/>
          <p:cNvPicPr preferRelativeResize="0"/>
          <p:nvPr/>
        </p:nvPicPr>
        <p:blipFill rotWithShape="1">
          <a:blip r:embed="rId4">
            <a:alphaModFix/>
          </a:blip>
          <a:srcRect l="50255" t="23862" r="17390" b="34007"/>
          <a:stretch/>
        </p:blipFill>
        <p:spPr>
          <a:xfrm>
            <a:off x="5232713" y="3921443"/>
            <a:ext cx="2287409" cy="2006332"/>
          </a:xfrm>
          <a:prstGeom prst="rect">
            <a:avLst/>
          </a:prstGeom>
          <a:noFill/>
          <a:ln>
            <a:noFill/>
          </a:ln>
          <a:effectLst>
            <a:outerShdw blurRad="57150" dist="104775" dir="3300000" algn="bl" rotWithShape="0">
              <a:srgbClr val="000000">
                <a:alpha val="18000"/>
              </a:srgbClr>
            </a:outerShdw>
          </a:effectLst>
        </p:spPr>
      </p:pic>
      <p:pic>
        <p:nvPicPr>
          <p:cNvPr id="244" name="Google Shape;244;p22"/>
          <p:cNvPicPr preferRelativeResize="0"/>
          <p:nvPr/>
        </p:nvPicPr>
        <p:blipFill>
          <a:blip r:embed="rId5">
            <a:alphaModFix/>
          </a:blip>
          <a:stretch>
            <a:fillRect/>
          </a:stretch>
        </p:blipFill>
        <p:spPr>
          <a:xfrm>
            <a:off x="5744117" y="2435500"/>
            <a:ext cx="4505318" cy="2831220"/>
          </a:xfrm>
          <a:prstGeom prst="rect">
            <a:avLst/>
          </a:prstGeom>
          <a:noFill/>
          <a:ln>
            <a:noFill/>
          </a:ln>
        </p:spPr>
      </p:pic>
      <p:graphicFrame>
        <p:nvGraphicFramePr>
          <p:cNvPr id="245" name="Google Shape;245;p22"/>
          <p:cNvGraphicFramePr/>
          <p:nvPr/>
        </p:nvGraphicFramePr>
        <p:xfrm>
          <a:off x="4373025" y="2300315"/>
          <a:ext cx="3128625" cy="670500"/>
        </p:xfrm>
        <a:graphic>
          <a:graphicData uri="http://schemas.openxmlformats.org/drawingml/2006/table">
            <a:tbl>
              <a:tblPr>
                <a:noFill/>
                <a:tableStyleId>{A300FE13-4529-4BDE-A557-FEC86FE4ADAF}</a:tableStyleId>
              </a:tblPr>
              <a:tblGrid>
                <a:gridCol w="785025">
                  <a:extLst>
                    <a:ext uri="{9D8B030D-6E8A-4147-A177-3AD203B41FA5}">
                      <a16:colId xmlns:a16="http://schemas.microsoft.com/office/drawing/2014/main" val="20000"/>
                    </a:ext>
                  </a:extLst>
                </a:gridCol>
                <a:gridCol w="1797725">
                  <a:extLst>
                    <a:ext uri="{9D8B030D-6E8A-4147-A177-3AD203B41FA5}">
                      <a16:colId xmlns:a16="http://schemas.microsoft.com/office/drawing/2014/main" val="20001"/>
                    </a:ext>
                  </a:extLst>
                </a:gridCol>
                <a:gridCol w="545875">
                  <a:extLst>
                    <a:ext uri="{9D8B030D-6E8A-4147-A177-3AD203B41FA5}">
                      <a16:colId xmlns:a16="http://schemas.microsoft.com/office/drawing/2014/main" val="20002"/>
                    </a:ext>
                  </a:extLst>
                </a:gridCol>
              </a:tblGrid>
              <a:tr h="324350">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Description</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QTY</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8256E"/>
                    </a:solidFill>
                  </a:tcPr>
                </a:tc>
                <a:extLst>
                  <a:ext uri="{0D108BD9-81ED-4DB2-BD59-A6C34878D82A}">
                    <a16:rowId xmlns:a16="http://schemas.microsoft.com/office/drawing/2014/main" val="10000"/>
                  </a:ext>
                </a:extLst>
              </a:tr>
              <a:tr h="279025">
                <a:tc>
                  <a:txBody>
                    <a:bodyPr/>
                    <a:lstStyle/>
                    <a:p>
                      <a:pPr marL="0" lvl="0" indent="0" algn="l" rtl="0">
                        <a:spcBef>
                          <a:spcPts val="0"/>
                        </a:spcBef>
                        <a:spcAft>
                          <a:spcPts val="0"/>
                        </a:spcAft>
                        <a:buNone/>
                      </a:pPr>
                      <a:r>
                        <a:rPr lang="en-US" sz="1000">
                          <a:solidFill>
                            <a:srgbClr val="351C75"/>
                          </a:solidFill>
                          <a:latin typeface="Calibri"/>
                          <a:ea typeface="Calibri"/>
                          <a:cs typeface="Calibri"/>
                          <a:sym typeface="Calibri"/>
                        </a:rPr>
                        <a:t>AEMPA01</a:t>
                      </a:r>
                      <a:endParaRPr sz="1000">
                        <a:solidFill>
                          <a:srgbClr val="351C75"/>
                        </a:solidFill>
                        <a:latin typeface="Calibri"/>
                        <a:ea typeface="Calibri"/>
                        <a:cs typeface="Calibri"/>
                        <a:sym typeface="Calibri"/>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US" sz="1000" b="1">
                          <a:solidFill>
                            <a:srgbClr val="351C75"/>
                          </a:solidFill>
                          <a:latin typeface="Calibri"/>
                          <a:ea typeface="Calibri"/>
                          <a:cs typeface="Calibri"/>
                          <a:sym typeface="Calibri"/>
                        </a:rPr>
                        <a:t>Device License, </a:t>
                      </a:r>
                      <a:r>
                        <a:rPr lang="en-US" sz="1000">
                          <a:solidFill>
                            <a:srgbClr val="351C75"/>
                          </a:solidFill>
                          <a:latin typeface="Calibri"/>
                          <a:ea typeface="Calibri"/>
                          <a:cs typeface="Calibri"/>
                          <a:sym typeface="Calibri"/>
                        </a:rPr>
                        <a:t>2 year (1-9)</a:t>
                      </a:r>
                      <a:endParaRPr sz="1000">
                        <a:solidFill>
                          <a:srgbClr val="351C75"/>
                        </a:solidFill>
                        <a:latin typeface="Calibri"/>
                        <a:ea typeface="Calibri"/>
                        <a:cs typeface="Calibri"/>
                        <a:sym typeface="Calibri"/>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0" i="0" u="none" strike="noStrike" cap="none">
                          <a:solidFill>
                            <a:srgbClr val="351C75"/>
                          </a:solidFill>
                          <a:latin typeface="Calibri"/>
                          <a:ea typeface="Calibri"/>
                          <a:cs typeface="Calibri"/>
                          <a:sym typeface="Arial"/>
                        </a:rPr>
                        <a:t>5</a:t>
                      </a:r>
                      <a:endParaRPr sz="1000" b="0" i="0" u="none" strike="noStrike" cap="none">
                        <a:solidFill>
                          <a:srgbClr val="351C75"/>
                        </a:solidFill>
                        <a:latin typeface="Calibri"/>
                        <a:ea typeface="Calibri"/>
                        <a:cs typeface="Calibri"/>
                        <a:sym typeface="Arial"/>
                      </a:endParaRPr>
                    </a:p>
                  </a:txBody>
                  <a:tcPr marL="91425" marR="91425" marT="91425" marB="91425">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46" name="Google Shape;246;p22"/>
          <p:cNvSpPr txBox="1"/>
          <p:nvPr/>
        </p:nvSpPr>
        <p:spPr>
          <a:xfrm>
            <a:off x="7667000" y="5053433"/>
            <a:ext cx="2368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rgbClr val="8E7CC3"/>
                </a:solidFill>
                <a:latin typeface="Calibri"/>
                <a:ea typeface="Calibri"/>
                <a:cs typeface="Calibri"/>
                <a:sym typeface="Calibri"/>
              </a:rPr>
              <a:t>NOTE:</a:t>
            </a:r>
            <a:r>
              <a:rPr lang="en-US" sz="1200" b="1">
                <a:solidFill>
                  <a:srgbClr val="38256E"/>
                </a:solidFill>
                <a:latin typeface="Calibri"/>
                <a:ea typeface="Calibri"/>
                <a:cs typeface="Calibri"/>
                <a:sym typeface="Calibri"/>
              </a:rPr>
              <a:t> </a:t>
            </a:r>
            <a:r>
              <a:rPr lang="en-US" sz="1200">
                <a:solidFill>
                  <a:srgbClr val="38256E"/>
                </a:solidFill>
                <a:latin typeface="Calibri"/>
                <a:ea typeface="Calibri"/>
                <a:cs typeface="Calibri"/>
                <a:sym typeface="Calibri"/>
              </a:rPr>
              <a:t>Purchase codes to upgrade an existing tenant must be redeemed in the tenant and NOT using Konica Minolta MarketPlace. </a:t>
            </a:r>
            <a:endParaRPr sz="1200"/>
          </a:p>
        </p:txBody>
      </p:sp>
      <p:sp>
        <p:nvSpPr>
          <p:cNvPr id="247" name="Google Shape;247;p22"/>
          <p:cNvSpPr/>
          <p:nvPr/>
        </p:nvSpPr>
        <p:spPr>
          <a:xfrm rot="10800000">
            <a:off x="504750" y="3590775"/>
            <a:ext cx="4314900" cy="1619400"/>
          </a:xfrm>
          <a:prstGeom prst="wedgeRectCallout">
            <a:avLst>
              <a:gd name="adj1" fmla="val -57064"/>
              <a:gd name="adj2" fmla="val -20003"/>
            </a:avLst>
          </a:prstGeom>
          <a:solidFill>
            <a:srgbClr val="04B7C2"/>
          </a:solidFill>
          <a:ln w="9525" cap="flat" cmpd="sng">
            <a:solidFill>
              <a:srgbClr val="04B7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2"/>
          <p:cNvSpPr txBox="1"/>
          <p:nvPr/>
        </p:nvSpPr>
        <p:spPr>
          <a:xfrm>
            <a:off x="591226" y="3623475"/>
            <a:ext cx="43149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lt1"/>
                </a:solidFill>
                <a:latin typeface="Calibri"/>
                <a:ea typeface="Calibri"/>
                <a:cs typeface="Calibri"/>
                <a:sym typeface="Calibri"/>
              </a:rPr>
              <a:t>Upon the redemption of the purchase code, the customer will be given the option to extend the term of their existing device licenses or to add additional device licenses. </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lt1"/>
                </a:solidFill>
                <a:latin typeface="Calibri"/>
                <a:ea typeface="Calibri"/>
                <a:cs typeface="Calibri"/>
                <a:sym typeface="Calibri"/>
              </a:rPr>
              <a:t>When adding additional devices, the time of service remaining on the existing devices, plus the total purchased, will be averaged across all devices to determine the new expiration date. </a:t>
            </a:r>
            <a:endParaRPr b="0" i="1" u="none" strike="noStrike" cap="none">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31</a:t>
            </a:fld>
            <a:endParaRPr/>
          </a:p>
        </p:txBody>
      </p:sp>
      <p:pic>
        <p:nvPicPr>
          <p:cNvPr id="254" name="Google Shape;254;p23"/>
          <p:cNvPicPr preferRelativeResize="0"/>
          <p:nvPr/>
        </p:nvPicPr>
        <p:blipFill>
          <a:blip r:embed="rId3">
            <a:alphaModFix/>
          </a:blip>
          <a:stretch>
            <a:fillRect/>
          </a:stretch>
        </p:blipFill>
        <p:spPr>
          <a:xfrm>
            <a:off x="146275" y="241325"/>
            <a:ext cx="1836076" cy="441950"/>
          </a:xfrm>
          <a:prstGeom prst="rect">
            <a:avLst/>
          </a:prstGeom>
          <a:noFill/>
          <a:ln>
            <a:noFill/>
          </a:ln>
        </p:spPr>
      </p:pic>
      <p:graphicFrame>
        <p:nvGraphicFramePr>
          <p:cNvPr id="255" name="Google Shape;255;p23"/>
          <p:cNvGraphicFramePr/>
          <p:nvPr>
            <p:extLst>
              <p:ext uri="{D42A27DB-BD31-4B8C-83A1-F6EECF244321}">
                <p14:modId xmlns:p14="http://schemas.microsoft.com/office/powerpoint/2010/main" val="851343119"/>
              </p:ext>
            </p:extLst>
          </p:nvPr>
        </p:nvGraphicFramePr>
        <p:xfrm>
          <a:off x="814945" y="3348263"/>
          <a:ext cx="3128625" cy="1005750"/>
        </p:xfrm>
        <a:graphic>
          <a:graphicData uri="http://schemas.openxmlformats.org/drawingml/2006/table">
            <a:tbl>
              <a:tblPr>
                <a:noFill/>
                <a:tableStyleId>{A300FE13-4529-4BDE-A557-FEC86FE4ADAF}</a:tableStyleId>
              </a:tblPr>
              <a:tblGrid>
                <a:gridCol w="785025">
                  <a:extLst>
                    <a:ext uri="{9D8B030D-6E8A-4147-A177-3AD203B41FA5}">
                      <a16:colId xmlns:a16="http://schemas.microsoft.com/office/drawing/2014/main" val="20000"/>
                    </a:ext>
                  </a:extLst>
                </a:gridCol>
                <a:gridCol w="1797725">
                  <a:extLst>
                    <a:ext uri="{9D8B030D-6E8A-4147-A177-3AD203B41FA5}">
                      <a16:colId xmlns:a16="http://schemas.microsoft.com/office/drawing/2014/main" val="20001"/>
                    </a:ext>
                  </a:extLst>
                </a:gridCol>
                <a:gridCol w="545875">
                  <a:extLst>
                    <a:ext uri="{9D8B030D-6E8A-4147-A177-3AD203B41FA5}">
                      <a16:colId xmlns:a16="http://schemas.microsoft.com/office/drawing/2014/main" val="20002"/>
                    </a:ext>
                  </a:extLst>
                </a:gridCol>
              </a:tblGrid>
              <a:tr h="324350">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Description</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QTY</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8256E"/>
                    </a:solidFill>
                  </a:tcPr>
                </a:tc>
                <a:extLst>
                  <a:ext uri="{0D108BD9-81ED-4DB2-BD59-A6C34878D82A}">
                    <a16:rowId xmlns:a16="http://schemas.microsoft.com/office/drawing/2014/main" val="10000"/>
                  </a:ext>
                </a:extLst>
              </a:tr>
              <a:tr h="279025">
                <a:tc>
                  <a:txBody>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AEYAA24</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(50-199)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rPr>
                        <a:t>60</a:t>
                      </a:r>
                      <a:endParaRPr sz="1000">
                        <a:solidFill>
                          <a:srgbClr val="38256E"/>
                        </a:solidFill>
                        <a:latin typeface="Calibri"/>
                        <a:ea typeface="Calibri"/>
                        <a:cs typeface="Calibri"/>
                        <a:sym typeface="Calibri"/>
                      </a:endParaRPr>
                    </a:p>
                  </a:txBody>
                  <a:tcPr marL="91425" marR="91425" marT="91425" marB="91425">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79025">
                <a:tc>
                  <a:txBody>
                    <a:bodyPr/>
                    <a:lstStyle/>
                    <a:p>
                      <a:pPr marL="0" lvl="0" indent="0" algn="ctr" rtl="0">
                        <a:spcBef>
                          <a:spcPts val="0"/>
                        </a:spcBef>
                        <a:spcAft>
                          <a:spcPts val="0"/>
                        </a:spcAft>
                        <a:buNone/>
                      </a:pPr>
                      <a:r>
                        <a:rPr lang="en-US" sz="1000">
                          <a:solidFill>
                            <a:srgbClr val="38256E"/>
                          </a:solidFill>
                          <a:latin typeface="Calibri"/>
                          <a:ea typeface="Calibri"/>
                          <a:cs typeface="Calibri"/>
                        </a:rPr>
                        <a:t>AEYAA2F</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rPr>
                        <a:t>BUSINESS, </a:t>
                      </a:r>
                      <a:r>
                        <a:rPr lang="en-US" sz="1000">
                          <a:solidFill>
                            <a:srgbClr val="38256E"/>
                          </a:solidFill>
                          <a:latin typeface="Calibri"/>
                          <a:ea typeface="Calibri"/>
                          <a:cs typeface="Calibri"/>
                        </a:rPr>
                        <a:t>1 year (1-99)</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a:spcBef>
                          <a:spcPts val="0"/>
                        </a:spcBef>
                        <a:spcAft>
                          <a:spcPts val="0"/>
                        </a:spcAft>
                        <a:buNone/>
                      </a:pPr>
                      <a:r>
                        <a:rPr lang="en-US" sz="1000">
                          <a:solidFill>
                            <a:srgbClr val="38256E"/>
                          </a:solidFill>
                          <a:latin typeface="Calibri"/>
                          <a:ea typeface="Calibri"/>
                          <a:cs typeface="Calibri"/>
                        </a:rPr>
                        <a:t>10</a:t>
                      </a:r>
                      <a:endParaRPr sz="1000" dirty="0">
                        <a:solidFill>
                          <a:srgbClr val="38256E"/>
                        </a:solidFill>
                        <a:latin typeface="Calibri"/>
                        <a:ea typeface="Calibri"/>
                        <a:cs typeface="Calibri"/>
                        <a:sym typeface="Calibri"/>
                      </a:endParaRPr>
                    </a:p>
                  </a:txBody>
                  <a:tcPr marL="91425" marR="91425" marT="91425" marB="91425">
                    <a:lnR w="28575">
                      <a:solidFill>
                        <a:schemeClr val="lt1"/>
                      </a:solidFill>
                    </a:lnR>
                    <a:lnT w="28575" cap="flat" cmpd="sng" algn="ctr">
                      <a:solidFill>
                        <a:srgbClr val="FFFFFF"/>
                      </a:solidFill>
                      <a:prstDash val="solid"/>
                      <a:round/>
                      <a:headEnd type="none" w="sm" len="sm"/>
                      <a:tailEnd type="none" w="sm" len="sm"/>
                    </a:lnT>
                    <a:solidFill>
                      <a:srgbClr val="FFFFFF"/>
                    </a:solidFill>
                  </a:tcPr>
                </a:tc>
                <a:extLst>
                  <a:ext uri="{0D108BD9-81ED-4DB2-BD59-A6C34878D82A}">
                    <a16:rowId xmlns:a16="http://schemas.microsoft.com/office/drawing/2014/main" val="1768529494"/>
                  </a:ext>
                </a:extLst>
              </a:tr>
            </a:tbl>
          </a:graphicData>
        </a:graphic>
      </p:graphicFrame>
      <p:sp>
        <p:nvSpPr>
          <p:cNvPr id="256" name="Google Shape;256;p23"/>
          <p:cNvSpPr txBox="1"/>
          <p:nvPr/>
        </p:nvSpPr>
        <p:spPr>
          <a:xfrm>
            <a:off x="539093" y="1176763"/>
            <a:ext cx="3666099" cy="2132746"/>
          </a:xfrm>
          <a:prstGeom prst="rect">
            <a:avLst/>
          </a:prstGeom>
          <a:noFill/>
          <a:ln>
            <a:noFill/>
          </a:ln>
        </p:spPr>
        <p:txBody>
          <a:bodyPr spcFirstLastPara="1" wrap="square" lIns="0" tIns="9000" rIns="0" bIns="0" anchor="t" anchorCtr="0">
            <a:spAutoFit/>
          </a:bodyPr>
          <a:lstStyle/>
          <a:p>
            <a:pPr>
              <a:buSzPts val="1300"/>
            </a:pPr>
            <a:r>
              <a:rPr lang="en-US" b="1" dirty="0">
                <a:solidFill>
                  <a:srgbClr val="8E7CC3"/>
                </a:solidFill>
                <a:latin typeface="Calibri"/>
                <a:ea typeface="Calibri"/>
                <a:cs typeface="Calibri"/>
                <a:sym typeface="Calibri"/>
              </a:rPr>
              <a:t>EXAMPLE 2:</a:t>
            </a:r>
            <a:r>
              <a:rPr lang="en-US" sz="1200" dirty="0">
                <a:solidFill>
                  <a:srgbClr val="38256E"/>
                </a:solidFill>
                <a:latin typeface="Calibri"/>
                <a:ea typeface="Calibri"/>
                <a:cs typeface="Calibri"/>
                <a:sym typeface="Calibri"/>
              </a:rPr>
              <a:t>  A medium-sized office with 50  devices would like to introduce a scan workflow for all devices  and set up document collection from 5 emails and 5 fax accounts. In addition, 10 users will need to interact with documents for </a:t>
            </a:r>
            <a:r>
              <a:rPr lang="en-US" sz="1200">
                <a:solidFill>
                  <a:srgbClr val="38256E"/>
                </a:solidFill>
                <a:latin typeface="Calibri"/>
                <a:ea typeface="Calibri"/>
                <a:cs typeface="Calibri"/>
                <a:sym typeface="Calibri"/>
              </a:rPr>
              <a:t>approval during a workflow.</a:t>
            </a:r>
            <a:endParaRPr lang="en-US" sz="1200">
              <a:solidFill>
                <a:srgbClr val="38256E"/>
              </a:solidFill>
              <a:latin typeface="Calibri"/>
              <a:ea typeface="Calibri"/>
              <a:cs typeface="Calibri"/>
            </a:endParaRPr>
          </a:p>
          <a:p>
            <a:pPr marL="0" marR="0" lvl="0" indent="0" algn="l" rtl="0">
              <a:lnSpc>
                <a:spcPct val="100000"/>
              </a:lnSpc>
              <a:spcBef>
                <a:spcPts val="0"/>
              </a:spcBef>
              <a:spcAft>
                <a:spcPts val="0"/>
              </a:spcAft>
              <a:buClr>
                <a:srgbClr val="000000"/>
              </a:buClr>
              <a:buSzPts val="1300"/>
              <a:buFont typeface="Arial"/>
              <a:buNone/>
            </a:pPr>
            <a:endParaRPr sz="1200">
              <a:solidFill>
                <a:srgbClr val="38256E"/>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a:solidFill>
                  <a:srgbClr val="38256E"/>
                </a:solidFill>
                <a:latin typeface="Calibri"/>
                <a:ea typeface="Calibri"/>
                <a:cs typeface="Calibri"/>
                <a:sym typeface="Calibri"/>
              </a:rPr>
              <a:t>With Dispatcher Stratus, this request can be efficiently automated with the correct setup.</a:t>
            </a:r>
            <a:endParaRPr sz="1200">
              <a:solidFill>
                <a:srgbClr val="38256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200">
              <a:solidFill>
                <a:srgbClr val="38256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US" b="1">
                <a:solidFill>
                  <a:srgbClr val="8E7CC3"/>
                </a:solidFill>
                <a:latin typeface="Calibri"/>
                <a:ea typeface="Calibri"/>
                <a:cs typeface="Calibri"/>
                <a:sym typeface="Calibri"/>
              </a:rPr>
              <a:t>A sales representative should place an order with the following items: </a:t>
            </a:r>
            <a:endParaRPr b="1" i="0" u="none" strike="noStrike" cap="none">
              <a:solidFill>
                <a:srgbClr val="38256E"/>
              </a:solidFill>
              <a:latin typeface="Calibri"/>
              <a:ea typeface="Calibri"/>
              <a:cs typeface="Calibri"/>
              <a:sym typeface="Calibri"/>
            </a:endParaRPr>
          </a:p>
        </p:txBody>
      </p:sp>
      <p:cxnSp>
        <p:nvCxnSpPr>
          <p:cNvPr id="257" name="Google Shape;257;p23"/>
          <p:cNvCxnSpPr/>
          <p:nvPr/>
        </p:nvCxnSpPr>
        <p:spPr>
          <a:xfrm>
            <a:off x="4699978" y="1180696"/>
            <a:ext cx="30000" cy="4494000"/>
          </a:xfrm>
          <a:prstGeom prst="straightConnector1">
            <a:avLst/>
          </a:prstGeom>
          <a:noFill/>
          <a:ln w="9525" cap="flat" cmpd="sng">
            <a:solidFill>
              <a:srgbClr val="CCCCCC"/>
            </a:solidFill>
            <a:prstDash val="solid"/>
            <a:round/>
            <a:headEnd type="none" w="sm" len="sm"/>
            <a:tailEnd type="none" w="sm" len="sm"/>
          </a:ln>
        </p:spPr>
      </p:cxnSp>
      <p:sp>
        <p:nvSpPr>
          <p:cNvPr id="258" name="Google Shape;258;p23"/>
          <p:cNvSpPr txBox="1"/>
          <p:nvPr/>
        </p:nvSpPr>
        <p:spPr>
          <a:xfrm>
            <a:off x="5238150" y="2941250"/>
            <a:ext cx="5839500" cy="809400"/>
          </a:xfrm>
          <a:prstGeom prst="rect">
            <a:avLst/>
          </a:prstGeom>
          <a:noFill/>
          <a:ln>
            <a:noFill/>
          </a:ln>
        </p:spPr>
        <p:txBody>
          <a:bodyPr spcFirstLastPara="1" wrap="square" lIns="0" tIns="9000" rIns="0" bIns="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b="1">
                <a:solidFill>
                  <a:srgbClr val="8E7CC3"/>
                </a:solidFill>
                <a:latin typeface="Calibri"/>
                <a:ea typeface="Calibri"/>
                <a:cs typeface="Calibri"/>
                <a:sym typeface="Calibri"/>
              </a:rPr>
              <a:t>EXAMPLE 2.2: </a:t>
            </a:r>
            <a:r>
              <a:rPr lang="en-US" sz="1200">
                <a:solidFill>
                  <a:srgbClr val="38256E"/>
                </a:solidFill>
                <a:latin typeface="Calibri"/>
                <a:ea typeface="Calibri"/>
                <a:cs typeface="Calibri"/>
                <a:sym typeface="Calibri"/>
              </a:rPr>
              <a:t> Six months later, the same medium-sized office enjoyed the service </a:t>
            </a:r>
            <a:endParaRPr sz="1200">
              <a:solidFill>
                <a:srgbClr val="38256E"/>
              </a:solidFill>
              <a:latin typeface="Calibri"/>
              <a:ea typeface="Calibri"/>
              <a:cs typeface="Calibri"/>
              <a:sym typeface="Calibri"/>
            </a:endParaRPr>
          </a:p>
          <a:p>
            <a:pPr>
              <a:buSzPts val="1300"/>
            </a:pPr>
            <a:r>
              <a:rPr lang="en-US" sz="1200" dirty="0">
                <a:solidFill>
                  <a:srgbClr val="38256E"/>
                </a:solidFill>
                <a:latin typeface="Calibri"/>
                <a:ea typeface="Calibri"/>
                <a:cs typeface="Calibri"/>
                <a:sym typeface="Calibri"/>
              </a:rPr>
              <a:t>and wants to add </a:t>
            </a:r>
            <a:r>
              <a:rPr lang="en-US" sz="1200" b="1" dirty="0">
                <a:solidFill>
                  <a:srgbClr val="38256E"/>
                </a:solidFill>
                <a:latin typeface="Calibri"/>
                <a:ea typeface="Calibri"/>
                <a:cs typeface="Calibri"/>
                <a:sym typeface="Calibri"/>
              </a:rPr>
              <a:t>10 additional users </a:t>
            </a:r>
            <a:r>
              <a:rPr lang="en-US" sz="1200" dirty="0">
                <a:solidFill>
                  <a:srgbClr val="38256E"/>
                </a:solidFill>
                <a:latin typeface="Calibri"/>
                <a:ea typeface="Calibri"/>
                <a:cs typeface="Calibri"/>
                <a:sym typeface="Calibri"/>
              </a:rPr>
              <a:t>to their current instance/tenant for 1 year.</a:t>
            </a:r>
            <a:endParaRPr sz="1200" dirty="0">
              <a:solidFill>
                <a:srgbClr val="38256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200">
              <a:solidFill>
                <a:srgbClr val="38256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b="1">
                <a:solidFill>
                  <a:srgbClr val="8E7CC3"/>
                </a:solidFill>
                <a:latin typeface="Calibri"/>
                <a:ea typeface="Calibri"/>
                <a:cs typeface="Calibri"/>
                <a:sym typeface="Calibri"/>
              </a:rPr>
              <a:t>A sales representative places an order for the following items: </a:t>
            </a:r>
            <a:endParaRPr b="1">
              <a:solidFill>
                <a:srgbClr val="38256E"/>
              </a:solidFill>
              <a:latin typeface="Calibri"/>
              <a:ea typeface="Calibri"/>
              <a:cs typeface="Calibri"/>
              <a:sym typeface="Calibri"/>
            </a:endParaRPr>
          </a:p>
        </p:txBody>
      </p:sp>
      <p:sp>
        <p:nvSpPr>
          <p:cNvPr id="260" name="Google Shape;260;p23"/>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ORDERING DEVICE + USER LICENSES</a:t>
            </a:r>
            <a:r>
              <a:rPr lang="en-US" sz="2500" b="1">
                <a:solidFill>
                  <a:srgbClr val="9E9E9E"/>
                </a:solidFill>
                <a:latin typeface="Calibri"/>
                <a:ea typeface="Calibri"/>
                <a:cs typeface="Calibri"/>
                <a:sym typeface="Calibri"/>
              </a:rPr>
              <a:t> </a:t>
            </a:r>
            <a:r>
              <a:rPr lang="en-US" sz="2500" i="1">
                <a:solidFill>
                  <a:srgbClr val="9E9E9E"/>
                </a:solidFill>
                <a:latin typeface="Calibri"/>
                <a:ea typeface="Calibri"/>
                <a:cs typeface="Calibri"/>
                <a:sym typeface="Calibri"/>
              </a:rPr>
              <a:t>- EXAMPLE</a:t>
            </a:r>
            <a:endParaRPr sz="2500">
              <a:solidFill>
                <a:srgbClr val="9E9E9E"/>
              </a:solidFill>
              <a:latin typeface="Calibri"/>
              <a:ea typeface="Calibri"/>
              <a:cs typeface="Calibri"/>
              <a:sym typeface="Calibri"/>
            </a:endParaRPr>
          </a:p>
        </p:txBody>
      </p:sp>
      <p:sp>
        <p:nvSpPr>
          <p:cNvPr id="261" name="Google Shape;261;p23"/>
          <p:cNvSpPr/>
          <p:nvPr/>
        </p:nvSpPr>
        <p:spPr>
          <a:xfrm rot="10800000">
            <a:off x="5596551" y="4769003"/>
            <a:ext cx="4607723" cy="671459"/>
          </a:xfrm>
          <a:prstGeom prst="wedgeRectCallout">
            <a:avLst>
              <a:gd name="adj1" fmla="val 21439"/>
              <a:gd name="adj2" fmla="val 63610"/>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txBox="1"/>
          <p:nvPr/>
        </p:nvSpPr>
        <p:spPr>
          <a:xfrm>
            <a:off x="5126125" y="4890650"/>
            <a:ext cx="4436100" cy="553968"/>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en-US" sz="1200" b="1">
                <a:solidFill>
                  <a:srgbClr val="FFFFFF"/>
                </a:solidFill>
                <a:latin typeface="Calibri"/>
                <a:ea typeface="Calibri"/>
                <a:cs typeface="Calibri"/>
                <a:sym typeface="Calibri"/>
              </a:rPr>
              <a:t>The License Tier is based on the number of unique capture sources or users that will be enabled in Dispatcher Stratus. </a:t>
            </a:r>
            <a:endParaRPr sz="1200" b="1">
              <a:solidFill>
                <a:schemeClr val="lt1"/>
              </a:solidFill>
              <a:latin typeface="Calibri"/>
              <a:ea typeface="Calibri"/>
              <a:cs typeface="Calibri"/>
              <a:sym typeface="Calibri"/>
            </a:endParaRPr>
          </a:p>
        </p:txBody>
      </p:sp>
      <p:sp>
        <p:nvSpPr>
          <p:cNvPr id="263" name="Google Shape;263;p23"/>
          <p:cNvSpPr/>
          <p:nvPr/>
        </p:nvSpPr>
        <p:spPr>
          <a:xfrm>
            <a:off x="721511" y="4610003"/>
            <a:ext cx="3482141" cy="1098365"/>
          </a:xfrm>
          <a:prstGeom prst="wedgeRectCallout">
            <a:avLst>
              <a:gd name="adj1" fmla="val 20931"/>
              <a:gd name="adj2" fmla="val -66561"/>
            </a:avLst>
          </a:prstGeom>
          <a:solidFill>
            <a:srgbClr val="04B7C2"/>
          </a:solidFill>
          <a:ln w="9525" cap="flat" cmpd="sng">
            <a:solidFill>
              <a:srgbClr val="04B7C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txBox="1"/>
          <p:nvPr/>
        </p:nvSpPr>
        <p:spPr>
          <a:xfrm>
            <a:off x="819111" y="4613471"/>
            <a:ext cx="3259052"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200" b="1">
                <a:solidFill>
                  <a:srgbClr val="FFFFFF"/>
                </a:solidFill>
                <a:latin typeface="Calibri"/>
                <a:ea typeface="Calibri"/>
                <a:cs typeface="Calibri"/>
                <a:sym typeface="Calibri"/>
              </a:rPr>
              <a:t>The number of User licenses purchased should equal the number of people expected to interact with documents, data, and jobs through the Dispatcher Stratus portal during workflow processing. </a:t>
            </a:r>
            <a:endParaRPr b="1" i="1" u="none" strike="noStrike" cap="none">
              <a:solidFill>
                <a:srgbClr val="FFFFFF"/>
              </a:solidFill>
              <a:latin typeface="Calibri"/>
              <a:ea typeface="Calibri"/>
              <a:cs typeface="Calibri"/>
              <a:sym typeface="Calibri"/>
            </a:endParaRPr>
          </a:p>
        </p:txBody>
      </p:sp>
      <p:sp>
        <p:nvSpPr>
          <p:cNvPr id="265" name="Google Shape;265;p23"/>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pic>
        <p:nvPicPr>
          <p:cNvPr id="266" name="Google Shape;266;p23"/>
          <p:cNvPicPr preferRelativeResize="0"/>
          <p:nvPr/>
        </p:nvPicPr>
        <p:blipFill>
          <a:blip r:embed="rId5">
            <a:alphaModFix/>
          </a:blip>
          <a:stretch>
            <a:fillRect/>
          </a:stretch>
        </p:blipFill>
        <p:spPr>
          <a:xfrm>
            <a:off x="5163850" y="738750"/>
            <a:ext cx="3575925" cy="2152177"/>
          </a:xfrm>
          <a:prstGeom prst="rect">
            <a:avLst/>
          </a:prstGeom>
          <a:noFill/>
          <a:ln>
            <a:noFill/>
          </a:ln>
        </p:spPr>
      </p:pic>
      <p:graphicFrame>
        <p:nvGraphicFramePr>
          <p:cNvPr id="2" name="Google Shape;255;p23">
            <a:extLst>
              <a:ext uri="{FF2B5EF4-FFF2-40B4-BE49-F238E27FC236}">
                <a16:creationId xmlns:a16="http://schemas.microsoft.com/office/drawing/2014/main" id="{8EAB3260-0841-14FF-007F-22FCA3653330}"/>
              </a:ext>
            </a:extLst>
          </p:cNvPr>
          <p:cNvGraphicFramePr/>
          <p:nvPr>
            <p:extLst>
              <p:ext uri="{D42A27DB-BD31-4B8C-83A1-F6EECF244321}">
                <p14:modId xmlns:p14="http://schemas.microsoft.com/office/powerpoint/2010/main" val="628119918"/>
              </p:ext>
            </p:extLst>
          </p:nvPr>
        </p:nvGraphicFramePr>
        <p:xfrm>
          <a:off x="5325303" y="3871546"/>
          <a:ext cx="3128625" cy="670500"/>
        </p:xfrm>
        <a:graphic>
          <a:graphicData uri="http://schemas.openxmlformats.org/drawingml/2006/table">
            <a:tbl>
              <a:tblPr>
                <a:noFill/>
                <a:tableStyleId>{A300FE13-4529-4BDE-A557-FEC86FE4ADAF}</a:tableStyleId>
              </a:tblPr>
              <a:tblGrid>
                <a:gridCol w="785025">
                  <a:extLst>
                    <a:ext uri="{9D8B030D-6E8A-4147-A177-3AD203B41FA5}">
                      <a16:colId xmlns:a16="http://schemas.microsoft.com/office/drawing/2014/main" val="20000"/>
                    </a:ext>
                  </a:extLst>
                </a:gridCol>
                <a:gridCol w="1797725">
                  <a:extLst>
                    <a:ext uri="{9D8B030D-6E8A-4147-A177-3AD203B41FA5}">
                      <a16:colId xmlns:a16="http://schemas.microsoft.com/office/drawing/2014/main" val="20001"/>
                    </a:ext>
                  </a:extLst>
                </a:gridCol>
                <a:gridCol w="545875">
                  <a:extLst>
                    <a:ext uri="{9D8B030D-6E8A-4147-A177-3AD203B41FA5}">
                      <a16:colId xmlns:a16="http://schemas.microsoft.com/office/drawing/2014/main" val="20002"/>
                    </a:ext>
                  </a:extLst>
                </a:gridCol>
              </a:tblGrid>
              <a:tr h="324350">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Item Description</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solidFill>
                      <a:srgbClr val="38256E"/>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1000" b="1" u="none" strike="noStrike" cap="none">
                          <a:solidFill>
                            <a:schemeClr val="lt1"/>
                          </a:solidFill>
                        </a:rPr>
                        <a:t>QTY</a:t>
                      </a:r>
                      <a:endParaRPr sz="1000" b="1" u="none" strike="noStrike" cap="none">
                        <a:solidFill>
                          <a:schemeClr val="lt1"/>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38256E"/>
                    </a:solidFill>
                  </a:tcPr>
                </a:tc>
                <a:extLst>
                  <a:ext uri="{0D108BD9-81ED-4DB2-BD59-A6C34878D82A}">
                    <a16:rowId xmlns:a16="http://schemas.microsoft.com/office/drawing/2014/main" val="10000"/>
                  </a:ext>
                </a:extLst>
              </a:tr>
              <a:tr h="279025">
                <a:tc>
                  <a:txBody>
                    <a:bodyPr/>
                    <a:lstStyle/>
                    <a:p>
                      <a:pPr marL="0" lvl="0" indent="0" algn="ctr" rtl="0">
                        <a:spcBef>
                          <a:spcPts val="0"/>
                        </a:spcBef>
                        <a:spcAft>
                          <a:spcPts val="0"/>
                        </a:spcAft>
                        <a:buNone/>
                      </a:pPr>
                      <a:r>
                        <a:rPr lang="en-US" sz="1000">
                          <a:solidFill>
                            <a:srgbClr val="38256E"/>
                          </a:solidFill>
                          <a:latin typeface="Calibri"/>
                          <a:ea typeface="Calibri"/>
                          <a:cs typeface="Calibri"/>
                        </a:rPr>
                        <a:t>AEYAA2F</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l" rtl="0">
                        <a:spcBef>
                          <a:spcPts val="0"/>
                        </a:spcBef>
                        <a:spcAft>
                          <a:spcPts val="0"/>
                        </a:spcAft>
                        <a:buNone/>
                      </a:pPr>
                      <a:r>
                        <a:rPr lang="en-US" sz="1000" b="1">
                          <a:solidFill>
                            <a:srgbClr val="38256E"/>
                          </a:solidFill>
                          <a:latin typeface="Calibri"/>
                          <a:ea typeface="Calibri"/>
                          <a:cs typeface="Calibri"/>
                          <a:sym typeface="Calibri"/>
                        </a:rPr>
                        <a:t>BUSINESS, </a:t>
                      </a:r>
                      <a:r>
                        <a:rPr lang="en-US" sz="1000">
                          <a:solidFill>
                            <a:srgbClr val="38256E"/>
                          </a:solidFill>
                          <a:latin typeface="Calibri"/>
                          <a:ea typeface="Calibri"/>
                          <a:cs typeface="Calibri"/>
                          <a:sym typeface="Calibri"/>
                        </a:rPr>
                        <a:t>1 year (</a:t>
                      </a:r>
                      <a:r>
                        <a:rPr lang="en-US" sz="1000">
                          <a:solidFill>
                            <a:srgbClr val="38256E"/>
                          </a:solidFill>
                          <a:latin typeface="Calibri"/>
                          <a:ea typeface="Calibri"/>
                          <a:cs typeface="Calibri"/>
                        </a:rPr>
                        <a:t>1-99</a:t>
                      </a:r>
                      <a:r>
                        <a:rPr lang="en-US" sz="1000">
                          <a:solidFill>
                            <a:srgbClr val="38256E"/>
                          </a:solidFill>
                          <a:latin typeface="Calibri"/>
                          <a:ea typeface="Calibri"/>
                          <a:cs typeface="Calibri"/>
                          <a:sym typeface="Calibri"/>
                        </a:rPr>
                        <a:t>)</a:t>
                      </a:r>
                      <a:endParaRPr sz="1000">
                        <a:solidFill>
                          <a:srgbClr val="38256E"/>
                        </a:solidFill>
                        <a:latin typeface="Calibri"/>
                        <a:ea typeface="Calibri"/>
                        <a:cs typeface="Calibri"/>
                        <a:sym typeface="Calibri"/>
                      </a:endParaRPr>
                    </a:p>
                  </a:txBody>
                  <a:tcPr marL="91425" marR="91425" marT="91425" marB="91425">
                    <a:solidFill>
                      <a:srgbClr val="FFFFFF"/>
                    </a:solidFill>
                  </a:tcPr>
                </a:tc>
                <a:tc>
                  <a:txBody>
                    <a:bodyPr/>
                    <a:lstStyle/>
                    <a:p>
                      <a:pPr marL="0" lvl="0" indent="0" algn="ctr" rtl="0">
                        <a:spcBef>
                          <a:spcPts val="0"/>
                        </a:spcBef>
                        <a:spcAft>
                          <a:spcPts val="0"/>
                        </a:spcAft>
                        <a:buNone/>
                      </a:pPr>
                      <a:r>
                        <a:rPr lang="en-US" sz="1000">
                          <a:solidFill>
                            <a:srgbClr val="38256E"/>
                          </a:solidFill>
                          <a:latin typeface="Calibri"/>
                          <a:ea typeface="Calibri"/>
                          <a:cs typeface="Calibri"/>
                        </a:rPr>
                        <a:t>10</a:t>
                      </a:r>
                      <a:endParaRPr sz="1000">
                        <a:solidFill>
                          <a:srgbClr val="38256E"/>
                        </a:solidFill>
                        <a:latin typeface="Calibri"/>
                        <a:ea typeface="Calibri"/>
                        <a:cs typeface="Calibri"/>
                        <a:sym typeface="Calibri"/>
                      </a:endParaRPr>
                    </a:p>
                  </a:txBody>
                  <a:tcPr marL="91425" marR="91425" marT="91425" marB="91425">
                    <a:lnR w="28575"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5"/>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32</a:t>
            </a:fld>
            <a:endParaRPr/>
          </a:p>
        </p:txBody>
      </p:sp>
      <p:sp>
        <p:nvSpPr>
          <p:cNvPr id="287" name="Google Shape;287;p25"/>
          <p:cNvSpPr txBox="1"/>
          <p:nvPr/>
        </p:nvSpPr>
        <p:spPr>
          <a:xfrm>
            <a:off x="911225" y="1021775"/>
            <a:ext cx="4571100" cy="4144500"/>
          </a:xfrm>
          <a:prstGeom prst="rect">
            <a:avLst/>
          </a:prstGeom>
          <a:noFill/>
          <a:ln>
            <a:noFill/>
          </a:ln>
        </p:spPr>
        <p:txBody>
          <a:bodyPr spcFirstLastPara="1" wrap="square" lIns="0" tIns="9000" rIns="0" bIns="0" anchor="t" anchorCtr="0">
            <a:spAutoFit/>
          </a:bodyPr>
          <a:lstStyle/>
          <a:p>
            <a:pPr marL="0" lvl="0" indent="0" algn="l" rtl="0">
              <a:spcBef>
                <a:spcPts val="0"/>
              </a:spcBef>
              <a:spcAft>
                <a:spcPts val="0"/>
              </a:spcAft>
              <a:buNone/>
            </a:pPr>
            <a:r>
              <a:rPr lang="en-US" b="1">
                <a:solidFill>
                  <a:srgbClr val="38256E"/>
                </a:solidFill>
                <a:latin typeface="Calibri"/>
                <a:ea typeface="Calibri"/>
                <a:cs typeface="Calibri"/>
                <a:sym typeface="Calibri"/>
              </a:rPr>
              <a:t>Does Dispatcher Stratus Support Multi-Year Term Licenses? </a:t>
            </a:r>
            <a:endParaRPr b="1">
              <a:solidFill>
                <a:srgbClr val="38256E"/>
              </a:solidFill>
              <a:latin typeface="Calibri"/>
              <a:ea typeface="Calibri"/>
              <a:cs typeface="Calibri"/>
              <a:sym typeface="Calibri"/>
            </a:endParaRPr>
          </a:p>
          <a:p>
            <a:pPr marL="0" lvl="0" indent="0" algn="l" rtl="0">
              <a:spcBef>
                <a:spcPts val="0"/>
              </a:spcBef>
              <a:spcAft>
                <a:spcPts val="0"/>
              </a:spcAft>
              <a:buNone/>
            </a:pPr>
            <a:r>
              <a:rPr lang="en-US" b="1">
                <a:solidFill>
                  <a:srgbClr val="9E9E9E"/>
                </a:solidFill>
                <a:latin typeface="Calibri"/>
                <a:ea typeface="Calibri"/>
                <a:cs typeface="Calibri"/>
                <a:sym typeface="Calibri"/>
              </a:rPr>
              <a:t>Yes! </a:t>
            </a:r>
            <a:r>
              <a:rPr lang="en-US">
                <a:solidFill>
                  <a:srgbClr val="9E9E9E"/>
                </a:solidFill>
                <a:latin typeface="Calibri"/>
                <a:ea typeface="Calibri"/>
                <a:cs typeface="Calibri"/>
                <a:sym typeface="Calibri"/>
              </a:rPr>
              <a:t>Please refer to the Item Numbers page for all of the available options.</a:t>
            </a:r>
            <a:endParaRPr>
              <a:solidFill>
                <a:srgbClr val="9E9E9E"/>
              </a:solidFill>
              <a:latin typeface="Calibri"/>
              <a:ea typeface="Calibri"/>
              <a:cs typeface="Calibri"/>
              <a:sym typeface="Calibri"/>
            </a:endParaRPr>
          </a:p>
          <a:p>
            <a:pPr marL="0" lvl="0" indent="0" algn="l" rtl="0">
              <a:spcBef>
                <a:spcPts val="1000"/>
              </a:spcBef>
              <a:spcAft>
                <a:spcPts val="0"/>
              </a:spcAft>
              <a:buNone/>
            </a:pPr>
            <a:r>
              <a:rPr lang="en-US" b="1">
                <a:solidFill>
                  <a:srgbClr val="38256E"/>
                </a:solidFill>
                <a:latin typeface="Calibri"/>
                <a:ea typeface="Calibri"/>
                <a:cs typeface="Calibri"/>
                <a:sym typeface="Calibri"/>
              </a:rPr>
              <a:t>Is There A Minimum Requirement For Dispatcher Stratus Orders? </a:t>
            </a:r>
            <a:r>
              <a:rPr lang="en-US" b="1">
                <a:solidFill>
                  <a:srgbClr val="9E9E9E"/>
                </a:solidFill>
                <a:latin typeface="Calibri"/>
                <a:ea typeface="Calibri"/>
                <a:cs typeface="Calibri"/>
                <a:sym typeface="Calibri"/>
              </a:rPr>
              <a:t>No. </a:t>
            </a:r>
            <a:r>
              <a:rPr lang="en-US">
                <a:solidFill>
                  <a:srgbClr val="9E9E9E"/>
                </a:solidFill>
                <a:latin typeface="Calibri"/>
                <a:ea typeface="Calibri"/>
                <a:cs typeface="Calibri"/>
                <a:sym typeface="Calibri"/>
              </a:rPr>
              <a:t>Each term license order of Dispatcher Stratus includes access to the Dispatcher Stratus portal and access to Dispatcher Stratus at one device. </a:t>
            </a:r>
            <a:br>
              <a:rPr lang="en-US">
                <a:solidFill>
                  <a:srgbClr val="9E9E9E"/>
                </a:solidFill>
                <a:latin typeface="Calibri"/>
                <a:ea typeface="Calibri"/>
                <a:cs typeface="Calibri"/>
                <a:sym typeface="Calibri"/>
              </a:rPr>
            </a:br>
            <a:endParaRPr>
              <a:solidFill>
                <a:srgbClr val="9E9E9E"/>
              </a:solidFill>
              <a:latin typeface="Calibri"/>
              <a:ea typeface="Calibri"/>
              <a:cs typeface="Calibri"/>
              <a:sym typeface="Calibri"/>
            </a:endParaRPr>
          </a:p>
          <a:p>
            <a:pPr marL="0" lvl="0" indent="0" algn="l" rtl="0">
              <a:spcBef>
                <a:spcPts val="0"/>
              </a:spcBef>
              <a:spcAft>
                <a:spcPts val="0"/>
              </a:spcAft>
              <a:buNone/>
            </a:pPr>
            <a:r>
              <a:rPr lang="en-US" b="1">
                <a:solidFill>
                  <a:srgbClr val="38256E"/>
                </a:solidFill>
                <a:latin typeface="Calibri"/>
                <a:ea typeface="Calibri"/>
                <a:cs typeface="Calibri"/>
                <a:sym typeface="Calibri"/>
              </a:rPr>
              <a:t>What Happens When A Dispatcher Stratus License Expires?</a:t>
            </a:r>
            <a:endParaRPr b="1">
              <a:solidFill>
                <a:srgbClr val="38256E"/>
              </a:solidFill>
              <a:latin typeface="Calibri"/>
              <a:ea typeface="Calibri"/>
              <a:cs typeface="Calibri"/>
              <a:sym typeface="Calibri"/>
            </a:endParaRPr>
          </a:p>
          <a:p>
            <a:pPr marL="0" lvl="0" indent="0" algn="l" rtl="0">
              <a:spcBef>
                <a:spcPts val="0"/>
              </a:spcBef>
              <a:spcAft>
                <a:spcPts val="0"/>
              </a:spcAft>
              <a:buNone/>
            </a:pPr>
            <a:r>
              <a:rPr lang="en-US">
                <a:solidFill>
                  <a:srgbClr val="9E9E9E"/>
                </a:solidFill>
                <a:latin typeface="Calibri"/>
                <a:ea typeface="Calibri"/>
                <a:cs typeface="Calibri"/>
                <a:sym typeface="Calibri"/>
              </a:rPr>
              <a:t>Dispatcher Stratus Term licenses cease to function after the license expires (1-5 years). However, a grace period is provided allowing view-only access to the tenant.</a:t>
            </a:r>
            <a:endParaRPr>
              <a:solidFill>
                <a:srgbClr val="9E9E9E"/>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b="1">
                <a:solidFill>
                  <a:srgbClr val="38256E"/>
                </a:solidFill>
                <a:latin typeface="Calibri"/>
                <a:ea typeface="Calibri"/>
                <a:cs typeface="Calibri"/>
                <a:sym typeface="Calibri"/>
              </a:rPr>
              <a:t>What If A Customer Already Has A Dispatcher Stratus Term License And Wants To Add Devices To It?</a:t>
            </a:r>
            <a:endParaRPr b="1">
              <a:solidFill>
                <a:srgbClr val="38256E"/>
              </a:solidFill>
              <a:latin typeface="Calibri"/>
              <a:ea typeface="Calibri"/>
              <a:cs typeface="Calibri"/>
              <a:sym typeface="Calibri"/>
            </a:endParaRPr>
          </a:p>
          <a:p>
            <a:pPr marL="0" lvl="0" indent="0" algn="l" rtl="0">
              <a:spcBef>
                <a:spcPts val="0"/>
              </a:spcBef>
              <a:spcAft>
                <a:spcPts val="1000"/>
              </a:spcAft>
              <a:buNone/>
            </a:pPr>
            <a:r>
              <a:rPr lang="en-US">
                <a:solidFill>
                  <a:srgbClr val="9E9E9E"/>
                </a:solidFill>
                <a:latin typeface="Calibri"/>
                <a:ea typeface="Calibri"/>
                <a:cs typeface="Calibri"/>
                <a:sym typeface="Calibri"/>
              </a:rPr>
              <a:t>Customers can purchase additional device licenses to expand an existing tenant. Using the Settings page in the Dispatcher Stratus portal, a tenant admin can redeem additional purchase codes to add devices to their current tenant.</a:t>
            </a:r>
            <a:endParaRPr sz="1800">
              <a:solidFill>
                <a:srgbClr val="274E13"/>
              </a:solidFill>
              <a:latin typeface="Calibri"/>
              <a:ea typeface="Calibri"/>
              <a:cs typeface="Calibri"/>
              <a:sym typeface="Calibri"/>
            </a:endParaRPr>
          </a:p>
        </p:txBody>
      </p:sp>
      <p:sp>
        <p:nvSpPr>
          <p:cNvPr id="288" name="Google Shape;288;p25"/>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a:solidFill>
                  <a:srgbClr val="38256E"/>
                </a:solidFill>
                <a:latin typeface="Calibri"/>
                <a:ea typeface="Calibri"/>
                <a:cs typeface="Calibri"/>
                <a:sym typeface="Calibri"/>
              </a:rPr>
              <a:t>LICENSING FAQs</a:t>
            </a:r>
            <a:endParaRPr sz="2500">
              <a:solidFill>
                <a:srgbClr val="38256E"/>
              </a:solidFill>
              <a:latin typeface="Calibri"/>
              <a:ea typeface="Calibri"/>
              <a:cs typeface="Calibri"/>
              <a:sym typeface="Calibri"/>
            </a:endParaRPr>
          </a:p>
        </p:txBody>
      </p:sp>
      <p:pic>
        <p:nvPicPr>
          <p:cNvPr id="289" name="Google Shape;289;p25"/>
          <p:cNvPicPr preferRelativeResize="0"/>
          <p:nvPr/>
        </p:nvPicPr>
        <p:blipFill>
          <a:blip r:embed="rId3">
            <a:alphaModFix/>
          </a:blip>
          <a:stretch>
            <a:fillRect/>
          </a:stretch>
        </p:blipFill>
        <p:spPr>
          <a:xfrm>
            <a:off x="146275" y="241325"/>
            <a:ext cx="1836076" cy="441950"/>
          </a:xfrm>
          <a:prstGeom prst="rect">
            <a:avLst/>
          </a:prstGeom>
          <a:noFill/>
          <a:ln>
            <a:noFill/>
          </a:ln>
        </p:spPr>
      </p:pic>
      <p:sp>
        <p:nvSpPr>
          <p:cNvPr id="290" name="Google Shape;290;p25"/>
          <p:cNvSpPr txBox="1"/>
          <p:nvPr/>
        </p:nvSpPr>
        <p:spPr>
          <a:xfrm>
            <a:off x="6397625" y="1021775"/>
            <a:ext cx="4032300" cy="3734100"/>
          </a:xfrm>
          <a:prstGeom prst="rect">
            <a:avLst/>
          </a:prstGeom>
          <a:noFill/>
          <a:ln>
            <a:noFill/>
          </a:ln>
        </p:spPr>
        <p:txBody>
          <a:bodyPr spcFirstLastPara="1" wrap="square" lIns="0" tIns="9000" rIns="0" bIns="0" anchor="t" anchorCtr="0">
            <a:spAutoFit/>
          </a:bodyPr>
          <a:lstStyle/>
          <a:p>
            <a:pPr marL="0" lvl="0" indent="0" algn="l" rtl="0">
              <a:spcBef>
                <a:spcPts val="0"/>
              </a:spcBef>
              <a:spcAft>
                <a:spcPts val="0"/>
              </a:spcAft>
              <a:buNone/>
            </a:pPr>
            <a:r>
              <a:rPr lang="en-US" b="1">
                <a:solidFill>
                  <a:srgbClr val="38256E"/>
                </a:solidFill>
                <a:latin typeface="Calibri"/>
                <a:ea typeface="Calibri"/>
                <a:cs typeface="Calibri"/>
                <a:sym typeface="Calibri"/>
              </a:rPr>
              <a:t>What Happens If A Customer Wants To Downgrade Or Cancel Their Plan? </a:t>
            </a:r>
            <a:r>
              <a:rPr lang="en-US">
                <a:solidFill>
                  <a:srgbClr val="9E9E9E"/>
                </a:solidFill>
                <a:latin typeface="Calibri"/>
                <a:ea typeface="Calibri"/>
                <a:cs typeface="Calibri"/>
                <a:sym typeface="Calibri"/>
              </a:rPr>
              <a:t>As term customers pay upfront for their plan, no refunds will be issued for changes to their plan. This includes scenarios such as removing purchased device licenses or canceling the plan.</a:t>
            </a:r>
            <a:endParaRPr>
              <a:solidFill>
                <a:srgbClr val="9E9E9E"/>
              </a:solidFill>
              <a:latin typeface="Calibri"/>
              <a:ea typeface="Calibri"/>
              <a:cs typeface="Calibri"/>
              <a:sym typeface="Calibri"/>
            </a:endParaRPr>
          </a:p>
          <a:p>
            <a:pPr marL="0" lvl="0" indent="0" algn="l" rtl="0">
              <a:spcBef>
                <a:spcPts val="0"/>
              </a:spcBef>
              <a:spcAft>
                <a:spcPts val="0"/>
              </a:spcAft>
              <a:buNone/>
            </a:pPr>
            <a:endParaRPr>
              <a:solidFill>
                <a:srgbClr val="9E9E9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b="1">
                <a:solidFill>
                  <a:srgbClr val="38256E"/>
                </a:solidFill>
                <a:latin typeface="Calibri"/>
                <a:ea typeface="Calibri"/>
                <a:cs typeface="Calibri"/>
                <a:sym typeface="Calibri"/>
              </a:rPr>
              <a:t>Can Licenses Be Transferred Between Devices Or Users?</a:t>
            </a:r>
            <a:r>
              <a:rPr lang="en-US" sz="1200">
                <a:solidFill>
                  <a:srgbClr val="8E7CC3"/>
                </a:solidFill>
              </a:rPr>
              <a:t> </a:t>
            </a:r>
            <a:r>
              <a:rPr lang="en-US" b="1">
                <a:solidFill>
                  <a:srgbClr val="9E9E9E"/>
                </a:solidFill>
                <a:latin typeface="Calibri"/>
                <a:ea typeface="Calibri"/>
                <a:cs typeface="Calibri"/>
                <a:sym typeface="Calibri"/>
              </a:rPr>
              <a:t>Yes.</a:t>
            </a:r>
            <a:r>
              <a:rPr lang="en-US">
                <a:solidFill>
                  <a:srgbClr val="9E9E9E"/>
                </a:solidFill>
                <a:latin typeface="Calibri"/>
                <a:ea typeface="Calibri"/>
                <a:cs typeface="Calibri"/>
                <a:sym typeface="Calibri"/>
              </a:rPr>
              <a:t> Licenses can be transferred between devices or users, but sharing user accounts is prohibited.</a:t>
            </a:r>
            <a:endParaRPr>
              <a:solidFill>
                <a:srgbClr val="9E9E9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b="1">
              <a:solidFill>
                <a:srgbClr val="38256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b="1">
                <a:solidFill>
                  <a:srgbClr val="38256E"/>
                </a:solidFill>
                <a:latin typeface="Calibri"/>
                <a:ea typeface="Calibri"/>
                <a:cs typeface="Calibri"/>
                <a:sym typeface="Calibri"/>
              </a:rPr>
              <a:t>Should Sales Prepare A BNA (Business Needs Assessment)?</a:t>
            </a:r>
            <a:r>
              <a:rPr lang="en-US" sz="1200">
                <a:solidFill>
                  <a:srgbClr val="8E7CC3"/>
                </a:solidFill>
              </a:rPr>
              <a:t> </a:t>
            </a:r>
            <a:r>
              <a:rPr lang="en-US" b="1">
                <a:solidFill>
                  <a:srgbClr val="9E9E9E"/>
                </a:solidFill>
                <a:latin typeface="Calibri"/>
                <a:ea typeface="Calibri"/>
                <a:cs typeface="Calibri"/>
                <a:sym typeface="Calibri"/>
              </a:rPr>
              <a:t>Yes. </a:t>
            </a:r>
            <a:r>
              <a:rPr lang="en-US">
                <a:solidFill>
                  <a:srgbClr val="9E9E9E"/>
                </a:solidFill>
                <a:latin typeface="Calibri"/>
                <a:ea typeface="Calibri"/>
                <a:cs typeface="Calibri"/>
                <a:sym typeface="Calibri"/>
              </a:rPr>
              <a:t>A BNA is required for SEC to quote professional services for any implementation that requires remote installation services or custom workflow configurations. </a:t>
            </a:r>
            <a:endParaRPr sz="1800">
              <a:solidFill>
                <a:srgbClr val="274E13"/>
              </a:solidFill>
              <a:latin typeface="Calibri"/>
              <a:ea typeface="Calibri"/>
              <a:cs typeface="Calibri"/>
              <a:sym typeface="Calibri"/>
            </a:endParaRPr>
          </a:p>
          <a:p>
            <a:pPr marL="914400" lvl="0" indent="0" algn="l" rtl="0">
              <a:spcBef>
                <a:spcPts val="0"/>
              </a:spcBef>
              <a:spcAft>
                <a:spcPts val="0"/>
              </a:spcAft>
              <a:buNone/>
            </a:pPr>
            <a:endParaRPr sz="1800">
              <a:solidFill>
                <a:srgbClr val="274E13"/>
              </a:solidFill>
              <a:latin typeface="Calibri"/>
              <a:ea typeface="Calibri"/>
              <a:cs typeface="Calibri"/>
              <a:sym typeface="Calibri"/>
            </a:endParaRPr>
          </a:p>
        </p:txBody>
      </p:sp>
      <p:sp>
        <p:nvSpPr>
          <p:cNvPr id="291" name="Google Shape;291;p25"/>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0"/>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33</a:t>
            </a:fld>
            <a:endParaRPr/>
          </a:p>
        </p:txBody>
      </p:sp>
      <p:sp>
        <p:nvSpPr>
          <p:cNvPr id="341" name="Google Shape;341;p30"/>
          <p:cNvSpPr txBox="1"/>
          <p:nvPr/>
        </p:nvSpPr>
        <p:spPr>
          <a:xfrm>
            <a:off x="1058425" y="1403925"/>
            <a:ext cx="3960600" cy="3795600"/>
          </a:xfrm>
          <a:prstGeom prst="rect">
            <a:avLst/>
          </a:prstGeom>
          <a:noFill/>
          <a:ln>
            <a:noFill/>
          </a:ln>
        </p:spPr>
        <p:txBody>
          <a:bodyPr spcFirstLastPara="1" wrap="square" lIns="0" tIns="9000" rIns="0" bIns="0" anchor="t" anchorCtr="0">
            <a:spAutoFit/>
          </a:bodyPr>
          <a:lstStyle/>
          <a:p>
            <a:pPr marL="0" lvl="0" indent="0" algn="ctr" rtl="0">
              <a:spcBef>
                <a:spcPts val="0"/>
              </a:spcBef>
              <a:spcAft>
                <a:spcPts val="0"/>
              </a:spcAft>
              <a:buClr>
                <a:schemeClr val="dk1"/>
              </a:buClr>
              <a:buSzPts val="2100"/>
              <a:buFont typeface="Arial"/>
              <a:buNone/>
            </a:pPr>
            <a:r>
              <a:rPr lang="en-US">
                <a:solidFill>
                  <a:srgbClr val="9E9E9E"/>
                </a:solidFill>
                <a:latin typeface="Calibri"/>
                <a:ea typeface="Calibri"/>
                <a:cs typeface="Calibri"/>
                <a:sym typeface="Calibri"/>
              </a:rPr>
              <a:t>NFR licenses are available for Sales Rep use.</a:t>
            </a:r>
            <a:endParaRPr>
              <a:solidFill>
                <a:srgbClr val="9E9E9E"/>
              </a:solidFill>
              <a:latin typeface="Calibri"/>
              <a:ea typeface="Calibri"/>
              <a:cs typeface="Calibri"/>
              <a:sym typeface="Calibri"/>
            </a:endParaRPr>
          </a:p>
          <a:p>
            <a:pPr marL="0" lvl="0" indent="0" algn="ctr" rtl="0">
              <a:spcBef>
                <a:spcPts val="0"/>
              </a:spcBef>
              <a:spcAft>
                <a:spcPts val="0"/>
              </a:spcAft>
              <a:buClr>
                <a:schemeClr val="dk1"/>
              </a:buClr>
              <a:buSzPts val="2100"/>
              <a:buFont typeface="Arial"/>
              <a:buNone/>
            </a:pPr>
            <a:r>
              <a:rPr lang="en-US">
                <a:solidFill>
                  <a:srgbClr val="9E9E9E"/>
                </a:solidFill>
                <a:latin typeface="Calibri"/>
                <a:ea typeface="Calibri"/>
                <a:cs typeface="Calibri"/>
                <a:sym typeface="Calibri"/>
              </a:rPr>
              <a:t>Click link to request </a:t>
            </a:r>
            <a:r>
              <a:rPr lang="en-US" u="sng" dirty="0">
                <a:solidFill>
                  <a:schemeClr val="hlink"/>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sec.kmbs.us</a:t>
            </a:r>
            <a:endParaRPr dirty="0">
              <a:solidFill>
                <a:schemeClr val="hlink"/>
              </a:solidFill>
              <a:latin typeface="Calibri"/>
              <a:ea typeface="Calibri"/>
              <a:cs typeface="Calibri"/>
              <a:sym typeface="Calibri"/>
            </a:endParaRPr>
          </a:p>
          <a:p>
            <a:pPr marL="0" lvl="0" indent="0" algn="ctr" rtl="0">
              <a:spcBef>
                <a:spcPts val="0"/>
              </a:spcBef>
              <a:spcAft>
                <a:spcPts val="0"/>
              </a:spcAft>
              <a:buClr>
                <a:schemeClr val="dk1"/>
              </a:buClr>
              <a:buSzPts val="2100"/>
              <a:buFont typeface="Arial"/>
              <a:buNone/>
            </a:pPr>
            <a:endParaRPr>
              <a:solidFill>
                <a:srgbClr val="9E9E9E"/>
              </a:solidFill>
              <a:latin typeface="Calibri"/>
              <a:ea typeface="Calibri"/>
              <a:cs typeface="Calibri"/>
              <a:sym typeface="Calibri"/>
            </a:endParaRPr>
          </a:p>
          <a:p>
            <a:pPr marL="0" lvl="0" indent="0" algn="ctr" rtl="0">
              <a:spcBef>
                <a:spcPts val="0"/>
              </a:spcBef>
              <a:spcAft>
                <a:spcPts val="0"/>
              </a:spcAft>
              <a:buClr>
                <a:schemeClr val="dk1"/>
              </a:buClr>
              <a:buSzPts val="2100"/>
              <a:buFont typeface="Arial"/>
              <a:buNone/>
            </a:pPr>
            <a:endParaRPr>
              <a:solidFill>
                <a:srgbClr val="9E9E9E"/>
              </a:solidFill>
              <a:latin typeface="Calibri"/>
              <a:ea typeface="Calibri"/>
              <a:cs typeface="Calibri"/>
              <a:sym typeface="Calibri"/>
            </a:endParaRPr>
          </a:p>
          <a:p>
            <a:pPr marL="0" lvl="0" indent="0" algn="ctr" rtl="0">
              <a:spcBef>
                <a:spcPts val="0"/>
              </a:spcBef>
              <a:spcAft>
                <a:spcPts val="0"/>
              </a:spcAft>
              <a:buClr>
                <a:schemeClr val="dk1"/>
              </a:buClr>
              <a:buSzPts val="2100"/>
              <a:buFont typeface="Arial"/>
              <a:buNone/>
            </a:pPr>
            <a:endParaRPr>
              <a:solidFill>
                <a:srgbClr val="9E9E9E"/>
              </a:solidFill>
              <a:latin typeface="Calibri"/>
              <a:ea typeface="Calibri"/>
              <a:cs typeface="Calibri"/>
              <a:sym typeface="Calibri"/>
            </a:endParaRPr>
          </a:p>
          <a:p>
            <a:pPr marL="0" lvl="0" indent="0" algn="ctr" rtl="0">
              <a:spcBef>
                <a:spcPts val="0"/>
              </a:spcBef>
              <a:spcAft>
                <a:spcPts val="0"/>
              </a:spcAft>
              <a:buClr>
                <a:schemeClr val="dk1"/>
              </a:buClr>
              <a:buSzPts val="2100"/>
              <a:buFont typeface="Arial"/>
              <a:buNone/>
            </a:pPr>
            <a:endParaRPr>
              <a:solidFill>
                <a:srgbClr val="9E9E9E"/>
              </a:solidFill>
              <a:latin typeface="Calibri"/>
              <a:ea typeface="Calibri"/>
              <a:cs typeface="Calibri"/>
              <a:sym typeface="Calibri"/>
            </a:endParaRPr>
          </a:p>
          <a:p>
            <a:pPr marL="0" lvl="0" indent="0" algn="ctr" rtl="0">
              <a:lnSpc>
                <a:spcPct val="75000"/>
              </a:lnSpc>
              <a:spcBef>
                <a:spcPts val="0"/>
              </a:spcBef>
              <a:spcAft>
                <a:spcPts val="0"/>
              </a:spcAft>
              <a:buClr>
                <a:schemeClr val="dk1"/>
              </a:buClr>
              <a:buSzPts val="2100"/>
              <a:buFont typeface="Arial"/>
              <a:buNone/>
            </a:pPr>
            <a:r>
              <a:rPr lang="en-US" sz="2700" b="1">
                <a:solidFill>
                  <a:srgbClr val="38256E"/>
                </a:solidFill>
                <a:latin typeface="Calibri"/>
                <a:ea typeface="Calibri"/>
                <a:cs typeface="Calibri"/>
                <a:sym typeface="Calibri"/>
              </a:rPr>
              <a:t>CUSTOMER OPPORTUNITY? </a:t>
            </a:r>
            <a:endParaRPr sz="2700" b="1">
              <a:solidFill>
                <a:srgbClr val="38256E"/>
              </a:solidFill>
              <a:latin typeface="Calibri"/>
              <a:ea typeface="Calibri"/>
              <a:cs typeface="Calibri"/>
              <a:sym typeface="Calibri"/>
            </a:endParaRPr>
          </a:p>
          <a:p>
            <a:pPr marL="0" lvl="0" indent="0" algn="ctr" rtl="0">
              <a:lnSpc>
                <a:spcPct val="75000"/>
              </a:lnSpc>
              <a:spcBef>
                <a:spcPts val="0"/>
              </a:spcBef>
              <a:spcAft>
                <a:spcPts val="0"/>
              </a:spcAft>
              <a:buClr>
                <a:schemeClr val="dk1"/>
              </a:buClr>
              <a:buSzPts val="2100"/>
              <a:buFont typeface="Arial"/>
              <a:buNone/>
            </a:pPr>
            <a:r>
              <a:rPr lang="en-US" sz="2100">
                <a:solidFill>
                  <a:srgbClr val="8E7CC3"/>
                </a:solidFill>
                <a:latin typeface="Calibri"/>
                <a:ea typeface="Calibri"/>
                <a:cs typeface="Calibri"/>
                <a:sym typeface="Calibri"/>
              </a:rPr>
              <a:t>OFFER THEM A </a:t>
            </a:r>
            <a:r>
              <a:rPr lang="en-US" sz="2100" b="1" i="1">
                <a:solidFill>
                  <a:srgbClr val="339933"/>
                </a:solidFill>
                <a:latin typeface="Calibri"/>
                <a:ea typeface="Calibri"/>
                <a:cs typeface="Calibri"/>
                <a:sym typeface="Calibri"/>
              </a:rPr>
              <a:t>FREE</a:t>
            </a:r>
            <a:r>
              <a:rPr lang="en-US" sz="2100">
                <a:solidFill>
                  <a:srgbClr val="8E7CC3"/>
                </a:solidFill>
                <a:latin typeface="Calibri"/>
                <a:ea typeface="Calibri"/>
                <a:cs typeface="Calibri"/>
                <a:sym typeface="Calibri"/>
              </a:rPr>
              <a:t> TRIAL!</a:t>
            </a:r>
            <a:endParaRPr sz="2100">
              <a:solidFill>
                <a:srgbClr val="8E7CC3"/>
              </a:solidFill>
              <a:latin typeface="Calibri"/>
              <a:ea typeface="Calibri"/>
              <a:cs typeface="Calibri"/>
              <a:sym typeface="Calibri"/>
            </a:endParaRPr>
          </a:p>
          <a:p>
            <a:pPr algn="ctr"/>
            <a:r>
              <a:rPr lang="en-US">
                <a:solidFill>
                  <a:srgbClr val="9E9E9E"/>
                </a:solidFill>
                <a:latin typeface="Calibri"/>
                <a:ea typeface="Calibri"/>
                <a:cs typeface="Calibri"/>
                <a:sym typeface="Calibri"/>
              </a:rPr>
              <a:t>To help our customers get started, offer them a 15-days free with 3 capture licenses and 3 print licenses. Daily processing limitation apply.</a:t>
            </a:r>
            <a:endParaRPr>
              <a:solidFill>
                <a:srgbClr val="9E9E9E"/>
              </a:solidFill>
              <a:latin typeface="Calibri"/>
              <a:ea typeface="Calibri"/>
              <a:cs typeface="Calibri"/>
              <a:sym typeface="Calibri"/>
            </a:endParaRPr>
          </a:p>
          <a:p>
            <a:pPr marL="0" lvl="0" indent="0" algn="ctr" rtl="0">
              <a:spcBef>
                <a:spcPts val="0"/>
              </a:spcBef>
              <a:spcAft>
                <a:spcPts val="0"/>
              </a:spcAft>
              <a:buNone/>
            </a:pPr>
            <a:r>
              <a:rPr lang="en-US">
                <a:solidFill>
                  <a:srgbClr val="9E9E9E"/>
                </a:solidFill>
                <a:latin typeface="Calibri"/>
                <a:ea typeface="Calibri"/>
                <a:cs typeface="Calibri"/>
                <a:sym typeface="Calibri"/>
              </a:rPr>
              <a:t>Request a Trial license here: </a:t>
            </a:r>
            <a:endParaRPr>
              <a:solidFill>
                <a:srgbClr val="9E9E9E"/>
              </a:solidFill>
              <a:latin typeface="Calibri"/>
              <a:ea typeface="Calibri"/>
              <a:cs typeface="Calibri"/>
              <a:sym typeface="Calibri"/>
            </a:endParaRPr>
          </a:p>
          <a:p>
            <a:pPr marL="0" lvl="0" indent="0" algn="ctr" rtl="0">
              <a:spcBef>
                <a:spcPts val="0"/>
              </a:spcBef>
              <a:spcAft>
                <a:spcPts val="0"/>
              </a:spcAft>
              <a:buNone/>
            </a:pPr>
            <a:r>
              <a:rPr lang="en-US" u="sng" dirty="0">
                <a:solidFill>
                  <a:schemeClr val="hlink"/>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DispatcherStratus.com</a:t>
            </a:r>
            <a:endParaRPr dirty="0">
              <a:solidFill>
                <a:schemeClr val="hlink"/>
              </a:solidFill>
              <a:latin typeface="Calibri"/>
              <a:ea typeface="Calibri"/>
              <a:cs typeface="Calibri"/>
              <a:sym typeface="Calibri"/>
            </a:endParaRPr>
          </a:p>
          <a:p>
            <a:pPr marL="0" lvl="0" indent="0" algn="ctr" rtl="0">
              <a:spcBef>
                <a:spcPts val="0"/>
              </a:spcBef>
              <a:spcAft>
                <a:spcPts val="0"/>
              </a:spcAft>
              <a:buClr>
                <a:schemeClr val="dk1"/>
              </a:buClr>
              <a:buSzPts val="1800"/>
              <a:buFont typeface="Arial"/>
              <a:buNone/>
            </a:pPr>
            <a:endParaRPr>
              <a:solidFill>
                <a:srgbClr val="9E9E9E"/>
              </a:solidFill>
              <a:latin typeface="Calibri"/>
              <a:ea typeface="Calibri"/>
              <a:cs typeface="Calibri"/>
              <a:sym typeface="Calibri"/>
            </a:endParaRPr>
          </a:p>
          <a:p>
            <a:pPr marL="0" marR="5080" lvl="0" indent="0" algn="ctr" rtl="0">
              <a:spcBef>
                <a:spcPts val="0"/>
              </a:spcBef>
              <a:spcAft>
                <a:spcPts val="0"/>
              </a:spcAft>
              <a:buClr>
                <a:schemeClr val="dk1"/>
              </a:buClr>
              <a:buSzPts val="1702"/>
              <a:buFont typeface="Arial"/>
              <a:buNone/>
            </a:pPr>
            <a:endParaRPr>
              <a:solidFill>
                <a:srgbClr val="9E9E9E"/>
              </a:solidFill>
              <a:latin typeface="Calibri"/>
              <a:ea typeface="Calibri"/>
              <a:cs typeface="Calibri"/>
              <a:sym typeface="Calibri"/>
            </a:endParaRPr>
          </a:p>
          <a:p>
            <a:pPr marL="0" marR="5080" lvl="0" indent="0" algn="ctr" rtl="0">
              <a:spcBef>
                <a:spcPts val="0"/>
              </a:spcBef>
              <a:spcAft>
                <a:spcPts val="0"/>
              </a:spcAft>
              <a:buClr>
                <a:schemeClr val="dk1"/>
              </a:buClr>
              <a:buSzPts val="1702"/>
              <a:buFont typeface="Arial"/>
              <a:buNone/>
            </a:pPr>
            <a:r>
              <a:rPr lang="en-US">
                <a:solidFill>
                  <a:srgbClr val="9E9E9E"/>
                </a:solidFill>
                <a:latin typeface="Calibri"/>
                <a:ea typeface="Calibri"/>
                <a:cs typeface="Calibri"/>
                <a:sym typeface="Calibri"/>
              </a:rPr>
              <a:t>Comprehensive help for Dispatcher Stratus </a:t>
            </a:r>
            <a:r>
              <a:rPr lang="en-US" u="sng" dirty="0">
                <a:solidFill>
                  <a:schemeClr val="hlink"/>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help.DispatcherStratus.com</a:t>
            </a:r>
            <a:r>
              <a:rPr lang="en-US" dirty="0">
                <a:solidFill>
                  <a:srgbClr val="9E9E9E"/>
                </a:solidFill>
                <a:latin typeface="Calibri"/>
                <a:ea typeface="Calibri"/>
                <a:cs typeface="Calibri"/>
                <a:sym typeface="Calibri"/>
              </a:rPr>
              <a:t> </a:t>
            </a:r>
            <a:endParaRPr sz="1800" dirty="0">
              <a:solidFill>
                <a:srgbClr val="274E13"/>
              </a:solidFill>
              <a:latin typeface="Calibri"/>
              <a:ea typeface="Calibri"/>
              <a:cs typeface="Calibri"/>
              <a:sym typeface="Calibri"/>
            </a:endParaRPr>
          </a:p>
        </p:txBody>
      </p:sp>
      <p:sp>
        <p:nvSpPr>
          <p:cNvPr id="342" name="Google Shape;342;p30"/>
          <p:cNvSpPr txBox="1"/>
          <p:nvPr/>
        </p:nvSpPr>
        <p:spPr>
          <a:xfrm>
            <a:off x="824475" y="911875"/>
            <a:ext cx="4467300" cy="410100"/>
          </a:xfrm>
          <a:prstGeom prst="rect">
            <a:avLst/>
          </a:prstGeom>
          <a:noFill/>
          <a:ln>
            <a:noFill/>
          </a:ln>
        </p:spPr>
        <p:txBody>
          <a:bodyPr spcFirstLastPara="1" wrap="square" lIns="0" tIns="9425"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NFR LICENSE</a:t>
            </a:r>
            <a:endParaRPr sz="2500">
              <a:solidFill>
                <a:srgbClr val="38256E"/>
              </a:solidFill>
              <a:latin typeface="Calibri"/>
              <a:ea typeface="Calibri"/>
              <a:cs typeface="Calibri"/>
              <a:sym typeface="Calibri"/>
            </a:endParaRPr>
          </a:p>
        </p:txBody>
      </p:sp>
      <p:pic>
        <p:nvPicPr>
          <p:cNvPr id="343" name="Google Shape;343;p30"/>
          <p:cNvPicPr preferRelativeResize="0"/>
          <p:nvPr/>
        </p:nvPicPr>
        <p:blipFill>
          <a:blip r:embed="rId6">
            <a:alphaModFix/>
          </a:blip>
          <a:stretch>
            <a:fillRect/>
          </a:stretch>
        </p:blipFill>
        <p:spPr>
          <a:xfrm>
            <a:off x="146275" y="241325"/>
            <a:ext cx="1836076" cy="441950"/>
          </a:xfrm>
          <a:prstGeom prst="rect">
            <a:avLst/>
          </a:prstGeom>
          <a:noFill/>
          <a:ln>
            <a:noFill/>
          </a:ln>
        </p:spPr>
      </p:pic>
      <p:pic>
        <p:nvPicPr>
          <p:cNvPr id="344" name="Google Shape;344;p30"/>
          <p:cNvPicPr preferRelativeResize="0"/>
          <p:nvPr/>
        </p:nvPicPr>
        <p:blipFill>
          <a:blip r:embed="rId7">
            <a:alphaModFix/>
          </a:blip>
          <a:stretch>
            <a:fillRect/>
          </a:stretch>
        </p:blipFill>
        <p:spPr>
          <a:xfrm>
            <a:off x="5644097" y="258975"/>
            <a:ext cx="3958230" cy="3025800"/>
          </a:xfrm>
          <a:prstGeom prst="rect">
            <a:avLst/>
          </a:prstGeom>
          <a:noFill/>
          <a:ln>
            <a:noFill/>
          </a:ln>
        </p:spPr>
      </p:pic>
      <p:sp>
        <p:nvSpPr>
          <p:cNvPr id="345" name="Google Shape;345;p30"/>
          <p:cNvSpPr txBox="1"/>
          <p:nvPr/>
        </p:nvSpPr>
        <p:spPr>
          <a:xfrm>
            <a:off x="6140175" y="473525"/>
            <a:ext cx="3357300" cy="1017300"/>
          </a:xfrm>
          <a:prstGeom prst="rect">
            <a:avLst/>
          </a:prstGeom>
          <a:noFill/>
          <a:ln>
            <a:noFill/>
          </a:ln>
        </p:spPr>
        <p:txBody>
          <a:bodyPr spcFirstLastPara="1" wrap="square" lIns="91425" tIns="91425" rIns="91425" bIns="91425" anchor="t" anchorCtr="0">
            <a:spAutoFit/>
          </a:bodyPr>
          <a:lstStyle/>
          <a:p>
            <a:pPr marL="0" lvl="0" indent="0" algn="ctr" rtl="0">
              <a:lnSpc>
                <a:spcPct val="75000"/>
              </a:lnSpc>
              <a:spcBef>
                <a:spcPts val="0"/>
              </a:spcBef>
              <a:spcAft>
                <a:spcPts val="0"/>
              </a:spcAft>
              <a:buNone/>
            </a:pPr>
            <a:r>
              <a:rPr lang="en-US" b="1">
                <a:solidFill>
                  <a:srgbClr val="38256E"/>
                </a:solidFill>
                <a:latin typeface="Calibri"/>
                <a:ea typeface="Calibri"/>
                <a:cs typeface="Calibri"/>
                <a:sym typeface="Calibri"/>
              </a:rPr>
              <a:t>DISPATCHER </a:t>
            </a:r>
            <a:endParaRPr b="1">
              <a:solidFill>
                <a:srgbClr val="38256E"/>
              </a:solidFill>
              <a:latin typeface="Calibri"/>
              <a:ea typeface="Calibri"/>
              <a:cs typeface="Calibri"/>
              <a:sym typeface="Calibri"/>
            </a:endParaRPr>
          </a:p>
          <a:p>
            <a:pPr marL="0" lvl="0" indent="0" algn="ctr" rtl="0">
              <a:lnSpc>
                <a:spcPct val="75000"/>
              </a:lnSpc>
              <a:spcBef>
                <a:spcPts val="0"/>
              </a:spcBef>
              <a:spcAft>
                <a:spcPts val="0"/>
              </a:spcAft>
              <a:buNone/>
            </a:pPr>
            <a:r>
              <a:rPr lang="en-US" sz="2300" b="1">
                <a:solidFill>
                  <a:srgbClr val="38256E"/>
                </a:solidFill>
                <a:latin typeface="Calibri"/>
                <a:ea typeface="Calibri"/>
                <a:cs typeface="Calibri"/>
                <a:sym typeface="Calibri"/>
              </a:rPr>
              <a:t>Stratus</a:t>
            </a:r>
            <a:endParaRPr sz="2300" b="1">
              <a:solidFill>
                <a:srgbClr val="38256E"/>
              </a:solidFill>
              <a:latin typeface="Calibri"/>
              <a:ea typeface="Calibri"/>
              <a:cs typeface="Calibri"/>
              <a:sym typeface="Calibri"/>
            </a:endParaRPr>
          </a:p>
          <a:p>
            <a:pPr marL="0" lvl="0" indent="0" algn="ctr" rtl="0">
              <a:lnSpc>
                <a:spcPct val="75000"/>
              </a:lnSpc>
              <a:spcBef>
                <a:spcPts val="1000"/>
              </a:spcBef>
              <a:spcAft>
                <a:spcPts val="0"/>
              </a:spcAft>
              <a:buNone/>
            </a:pPr>
            <a:r>
              <a:rPr lang="en-US" sz="1200">
                <a:solidFill>
                  <a:srgbClr val="9E9E9E"/>
                </a:solidFill>
                <a:latin typeface="Calibri"/>
                <a:ea typeface="Calibri"/>
                <a:cs typeface="Calibri"/>
                <a:sym typeface="Calibri"/>
              </a:rPr>
              <a:t>Automating admin tasks and </a:t>
            </a:r>
            <a:endParaRPr sz="1200">
              <a:solidFill>
                <a:srgbClr val="9E9E9E"/>
              </a:solidFill>
              <a:latin typeface="Calibri"/>
              <a:ea typeface="Calibri"/>
              <a:cs typeface="Calibri"/>
              <a:sym typeface="Calibri"/>
            </a:endParaRPr>
          </a:p>
          <a:p>
            <a:pPr marL="0" lvl="0" indent="0" algn="ctr" rtl="0">
              <a:lnSpc>
                <a:spcPct val="75000"/>
              </a:lnSpc>
              <a:spcBef>
                <a:spcPts val="0"/>
              </a:spcBef>
              <a:spcAft>
                <a:spcPts val="0"/>
              </a:spcAft>
              <a:buNone/>
            </a:pPr>
            <a:r>
              <a:rPr lang="en-US" sz="1200">
                <a:solidFill>
                  <a:srgbClr val="9E9E9E"/>
                </a:solidFill>
                <a:latin typeface="Calibri"/>
                <a:ea typeface="Calibri"/>
                <a:cs typeface="Calibri"/>
                <a:sym typeface="Calibri"/>
              </a:rPr>
              <a:t>workflows that involve human input.</a:t>
            </a:r>
            <a:endParaRPr sz="1200">
              <a:solidFill>
                <a:srgbClr val="9E9E9E"/>
              </a:solidFill>
              <a:latin typeface="Calibri"/>
              <a:ea typeface="Calibri"/>
              <a:cs typeface="Calibri"/>
              <a:sym typeface="Calibri"/>
            </a:endParaRPr>
          </a:p>
        </p:txBody>
      </p:sp>
      <p:pic>
        <p:nvPicPr>
          <p:cNvPr id="346" name="Google Shape;346;p30"/>
          <p:cNvPicPr preferRelativeResize="0"/>
          <p:nvPr/>
        </p:nvPicPr>
        <p:blipFill>
          <a:blip r:embed="rId8">
            <a:alphaModFix/>
          </a:blip>
          <a:stretch>
            <a:fillRect/>
          </a:stretch>
        </p:blipFill>
        <p:spPr>
          <a:xfrm>
            <a:off x="6418475" y="1484825"/>
            <a:ext cx="2887506" cy="409950"/>
          </a:xfrm>
          <a:prstGeom prst="rect">
            <a:avLst/>
          </a:prstGeom>
          <a:noFill/>
          <a:ln>
            <a:noFill/>
          </a:ln>
          <a:effectLst>
            <a:outerShdw blurRad="57150" dist="19050" dir="5400000" algn="bl" rotWithShape="0">
              <a:schemeClr val="accent4">
                <a:alpha val="50000"/>
              </a:schemeClr>
            </a:outerShdw>
          </a:effectLst>
        </p:spPr>
      </p:pic>
      <p:sp>
        <p:nvSpPr>
          <p:cNvPr id="347" name="Google Shape;347;p30"/>
          <p:cNvSpPr txBox="1"/>
          <p:nvPr/>
        </p:nvSpPr>
        <p:spPr>
          <a:xfrm>
            <a:off x="6888375" y="1464650"/>
            <a:ext cx="1776300" cy="450300"/>
          </a:xfrm>
          <a:prstGeom prst="rect">
            <a:avLst/>
          </a:prstGeom>
          <a:noFill/>
          <a:ln>
            <a:noFill/>
          </a:ln>
        </p:spPr>
        <p:txBody>
          <a:bodyPr spcFirstLastPara="1" wrap="square" lIns="91425" tIns="91425" rIns="91425" bIns="91425" anchor="t" anchorCtr="0">
            <a:spAutoFit/>
          </a:bodyPr>
          <a:lstStyle/>
          <a:p>
            <a:pPr marL="0" lvl="0" indent="0" algn="ctr" rtl="0">
              <a:lnSpc>
                <a:spcPct val="75000"/>
              </a:lnSpc>
              <a:spcBef>
                <a:spcPts val="0"/>
              </a:spcBef>
              <a:spcAft>
                <a:spcPts val="0"/>
              </a:spcAft>
              <a:buNone/>
            </a:pPr>
            <a:r>
              <a:rPr lang="en-US" sz="1300" b="1">
                <a:solidFill>
                  <a:schemeClr val="lt1"/>
                </a:solidFill>
                <a:latin typeface="Calibri"/>
                <a:ea typeface="Calibri"/>
                <a:cs typeface="Calibri"/>
                <a:sym typeface="Calibri"/>
              </a:rPr>
              <a:t>Contact For Pricing</a:t>
            </a:r>
            <a:endParaRPr sz="1300" b="1">
              <a:solidFill>
                <a:schemeClr val="lt1"/>
              </a:solidFill>
              <a:latin typeface="Calibri"/>
              <a:ea typeface="Calibri"/>
              <a:cs typeface="Calibri"/>
              <a:sym typeface="Calibri"/>
            </a:endParaRPr>
          </a:p>
          <a:p>
            <a:pPr marL="0" lvl="0" indent="0" algn="ctr" rtl="0">
              <a:lnSpc>
                <a:spcPct val="75000"/>
              </a:lnSpc>
              <a:spcBef>
                <a:spcPts val="0"/>
              </a:spcBef>
              <a:spcAft>
                <a:spcPts val="0"/>
              </a:spcAft>
              <a:buNone/>
            </a:pPr>
            <a:r>
              <a:rPr lang="en-US" sz="1000" b="1">
                <a:solidFill>
                  <a:schemeClr val="lt1"/>
                </a:solidFill>
                <a:latin typeface="Calibri"/>
                <a:ea typeface="Calibri"/>
                <a:cs typeface="Calibri"/>
                <a:sym typeface="Calibri"/>
              </a:rPr>
              <a:t>(annual term)</a:t>
            </a:r>
            <a:endParaRPr sz="1000" b="1">
              <a:solidFill>
                <a:schemeClr val="lt1"/>
              </a:solidFill>
              <a:latin typeface="Calibri"/>
              <a:ea typeface="Calibri"/>
              <a:cs typeface="Calibri"/>
              <a:sym typeface="Calibri"/>
            </a:endParaRPr>
          </a:p>
        </p:txBody>
      </p:sp>
      <p:pic>
        <p:nvPicPr>
          <p:cNvPr id="348" name="Google Shape;348;p30"/>
          <p:cNvPicPr preferRelativeResize="0"/>
          <p:nvPr/>
        </p:nvPicPr>
        <p:blipFill>
          <a:blip r:embed="rId9">
            <a:alphaModFix/>
          </a:blip>
          <a:stretch>
            <a:fillRect/>
          </a:stretch>
        </p:blipFill>
        <p:spPr>
          <a:xfrm>
            <a:off x="7080150" y="2732338"/>
            <a:ext cx="1086125" cy="601875"/>
          </a:xfrm>
          <a:prstGeom prst="rect">
            <a:avLst/>
          </a:prstGeom>
          <a:noFill/>
          <a:ln>
            <a:noFill/>
          </a:ln>
          <a:effectLst>
            <a:outerShdw blurRad="57150" dist="19050" dir="5400000" algn="bl" rotWithShape="0">
              <a:schemeClr val="accent4">
                <a:alpha val="50000"/>
              </a:schemeClr>
            </a:outerShdw>
          </a:effectLst>
        </p:spPr>
      </p:pic>
      <p:sp>
        <p:nvSpPr>
          <p:cNvPr id="349" name="Google Shape;349;p30"/>
          <p:cNvSpPr txBox="1"/>
          <p:nvPr/>
        </p:nvSpPr>
        <p:spPr>
          <a:xfrm>
            <a:off x="7139313" y="2790875"/>
            <a:ext cx="967800" cy="4848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US" sz="1600" b="1">
                <a:solidFill>
                  <a:schemeClr val="lt1"/>
                </a:solidFill>
                <a:latin typeface="Calibri"/>
                <a:ea typeface="Calibri"/>
                <a:cs typeface="Calibri"/>
                <a:sym typeface="Calibri"/>
              </a:rPr>
              <a:t>Learn</a:t>
            </a:r>
            <a:endParaRPr sz="1600" b="1">
              <a:solidFill>
                <a:schemeClr val="lt1"/>
              </a:solidFill>
              <a:latin typeface="Calibri"/>
              <a:ea typeface="Calibri"/>
              <a:cs typeface="Calibri"/>
              <a:sym typeface="Calibri"/>
            </a:endParaRPr>
          </a:p>
          <a:p>
            <a:pPr marL="0" lvl="0" indent="0" algn="ctr" rtl="0">
              <a:lnSpc>
                <a:spcPct val="75000"/>
              </a:lnSpc>
              <a:spcBef>
                <a:spcPts val="0"/>
              </a:spcBef>
              <a:spcAft>
                <a:spcPts val="0"/>
              </a:spcAft>
              <a:buNone/>
            </a:pPr>
            <a:r>
              <a:rPr lang="en-US" sz="1600" b="1">
                <a:solidFill>
                  <a:schemeClr val="lt1"/>
                </a:solidFill>
                <a:latin typeface="Calibri"/>
                <a:ea typeface="Calibri"/>
                <a:cs typeface="Calibri"/>
                <a:sym typeface="Calibri"/>
              </a:rPr>
              <a:t>MORE!</a:t>
            </a:r>
            <a:endParaRPr sz="1500">
              <a:solidFill>
                <a:schemeClr val="dk1"/>
              </a:solidFill>
              <a:latin typeface="Calibri"/>
              <a:ea typeface="Calibri"/>
              <a:cs typeface="Calibri"/>
              <a:sym typeface="Calibri"/>
            </a:endParaRPr>
          </a:p>
        </p:txBody>
      </p:sp>
      <p:pic>
        <p:nvPicPr>
          <p:cNvPr id="350" name="Google Shape;350;p30"/>
          <p:cNvPicPr preferRelativeResize="0"/>
          <p:nvPr/>
        </p:nvPicPr>
        <p:blipFill>
          <a:blip r:embed="rId10">
            <a:alphaModFix/>
          </a:blip>
          <a:stretch>
            <a:fillRect/>
          </a:stretch>
        </p:blipFill>
        <p:spPr>
          <a:xfrm>
            <a:off x="9050600" y="1805100"/>
            <a:ext cx="2051291" cy="1793474"/>
          </a:xfrm>
          <a:prstGeom prst="rect">
            <a:avLst/>
          </a:prstGeom>
          <a:noFill/>
          <a:ln>
            <a:noFill/>
          </a:ln>
        </p:spPr>
      </p:pic>
      <p:sp>
        <p:nvSpPr>
          <p:cNvPr id="351" name="Google Shape;351;p30"/>
          <p:cNvSpPr txBox="1"/>
          <p:nvPr/>
        </p:nvSpPr>
        <p:spPr>
          <a:xfrm>
            <a:off x="6326675" y="1829000"/>
            <a:ext cx="30711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38256E"/>
                </a:solidFill>
                <a:latin typeface="Calibri"/>
                <a:ea typeface="Calibri"/>
                <a:cs typeface="Calibri"/>
                <a:sym typeface="Calibri"/>
              </a:rPr>
              <a:t>Designed for businesses who want to enhance processes across the entire organization. Adding to the proven Dispatcher family of document workflows solutions with people-based workflows to open up a whole new range of tasks that can be optimized.</a:t>
            </a:r>
            <a:endParaRPr sz="1000">
              <a:solidFill>
                <a:srgbClr val="38256E"/>
              </a:solidFill>
              <a:latin typeface="Calibri"/>
              <a:ea typeface="Calibri"/>
              <a:cs typeface="Calibri"/>
              <a:sym typeface="Calibri"/>
            </a:endParaRPr>
          </a:p>
        </p:txBody>
      </p:sp>
      <p:pic>
        <p:nvPicPr>
          <p:cNvPr id="352" name="Google Shape;352;p30"/>
          <p:cNvPicPr preferRelativeResize="0"/>
          <p:nvPr/>
        </p:nvPicPr>
        <p:blipFill>
          <a:blip r:embed="rId11">
            <a:alphaModFix/>
          </a:blip>
          <a:stretch>
            <a:fillRect/>
          </a:stretch>
        </p:blipFill>
        <p:spPr>
          <a:xfrm>
            <a:off x="7078501" y="3235428"/>
            <a:ext cx="3456399" cy="2910893"/>
          </a:xfrm>
          <a:prstGeom prst="rect">
            <a:avLst/>
          </a:prstGeom>
          <a:noFill/>
          <a:ln>
            <a:noFill/>
          </a:ln>
        </p:spPr>
      </p:pic>
      <p:sp>
        <p:nvSpPr>
          <p:cNvPr id="353" name="Google Shape;353;p30"/>
          <p:cNvSpPr txBox="1"/>
          <p:nvPr/>
        </p:nvSpPr>
        <p:spPr>
          <a:xfrm>
            <a:off x="7467950" y="3508725"/>
            <a:ext cx="2530500" cy="1017300"/>
          </a:xfrm>
          <a:prstGeom prst="rect">
            <a:avLst/>
          </a:prstGeom>
          <a:noFill/>
          <a:ln>
            <a:noFill/>
          </a:ln>
        </p:spPr>
        <p:txBody>
          <a:bodyPr spcFirstLastPara="1" wrap="square" lIns="91425" tIns="91425" rIns="91425" bIns="91425" anchor="t" anchorCtr="0">
            <a:spAutoFit/>
          </a:bodyPr>
          <a:lstStyle/>
          <a:p>
            <a:pPr marL="0" lvl="0" indent="0" algn="ctr" rtl="0">
              <a:lnSpc>
                <a:spcPct val="75000"/>
              </a:lnSpc>
              <a:spcBef>
                <a:spcPts val="0"/>
              </a:spcBef>
              <a:spcAft>
                <a:spcPts val="0"/>
              </a:spcAft>
              <a:buNone/>
            </a:pPr>
            <a:r>
              <a:rPr lang="en-US" b="1">
                <a:solidFill>
                  <a:srgbClr val="38256E"/>
                </a:solidFill>
                <a:latin typeface="Calibri"/>
                <a:ea typeface="Calibri"/>
                <a:cs typeface="Calibri"/>
                <a:sym typeface="Calibri"/>
              </a:rPr>
              <a:t>DISPATCHER </a:t>
            </a:r>
            <a:endParaRPr sz="2300" b="1">
              <a:solidFill>
                <a:srgbClr val="38256E"/>
              </a:solidFill>
              <a:latin typeface="Calibri"/>
              <a:ea typeface="Calibri"/>
              <a:cs typeface="Calibri"/>
              <a:sym typeface="Calibri"/>
            </a:endParaRPr>
          </a:p>
          <a:p>
            <a:pPr marL="0" marR="0" lvl="0" indent="0" algn="ctr" rtl="0">
              <a:lnSpc>
                <a:spcPct val="75000"/>
              </a:lnSpc>
              <a:spcBef>
                <a:spcPts val="0"/>
              </a:spcBef>
              <a:spcAft>
                <a:spcPts val="0"/>
              </a:spcAft>
              <a:buNone/>
            </a:pPr>
            <a:r>
              <a:rPr lang="en-US" sz="2300" b="1">
                <a:solidFill>
                  <a:srgbClr val="38256E"/>
                </a:solidFill>
                <a:latin typeface="Calibri"/>
                <a:ea typeface="Calibri"/>
                <a:cs typeface="Calibri"/>
                <a:sym typeface="Calibri"/>
              </a:rPr>
              <a:t>ScanTrip Cloud</a:t>
            </a:r>
            <a:endParaRPr sz="2300" b="1">
              <a:solidFill>
                <a:srgbClr val="38256E"/>
              </a:solidFill>
              <a:latin typeface="Calibri"/>
              <a:ea typeface="Calibri"/>
              <a:cs typeface="Calibri"/>
              <a:sym typeface="Calibri"/>
            </a:endParaRPr>
          </a:p>
          <a:p>
            <a:pPr marL="0" lvl="0" indent="0" algn="ctr" rtl="0">
              <a:lnSpc>
                <a:spcPct val="75000"/>
              </a:lnSpc>
              <a:spcBef>
                <a:spcPts val="1000"/>
              </a:spcBef>
              <a:spcAft>
                <a:spcPts val="0"/>
              </a:spcAft>
              <a:buNone/>
            </a:pPr>
            <a:r>
              <a:rPr lang="en-US" sz="1200">
                <a:solidFill>
                  <a:srgbClr val="9E9E9E"/>
                </a:solidFill>
                <a:latin typeface="Calibri"/>
                <a:ea typeface="Calibri"/>
                <a:cs typeface="Calibri"/>
                <a:sym typeface="Calibri"/>
              </a:rPr>
              <a:t>Cloud Based Document </a:t>
            </a:r>
            <a:endParaRPr sz="1200">
              <a:solidFill>
                <a:srgbClr val="9E9E9E"/>
              </a:solidFill>
              <a:latin typeface="Calibri"/>
              <a:ea typeface="Calibri"/>
              <a:cs typeface="Calibri"/>
              <a:sym typeface="Calibri"/>
            </a:endParaRPr>
          </a:p>
          <a:p>
            <a:pPr marL="0" lvl="0" indent="0" algn="ctr" rtl="0">
              <a:lnSpc>
                <a:spcPct val="75000"/>
              </a:lnSpc>
              <a:spcBef>
                <a:spcPts val="0"/>
              </a:spcBef>
              <a:spcAft>
                <a:spcPts val="0"/>
              </a:spcAft>
              <a:buNone/>
            </a:pPr>
            <a:r>
              <a:rPr lang="en-US" sz="1200">
                <a:solidFill>
                  <a:srgbClr val="9E9E9E"/>
                </a:solidFill>
                <a:latin typeface="Calibri"/>
                <a:ea typeface="Calibri"/>
                <a:cs typeface="Calibri"/>
                <a:sym typeface="Calibri"/>
              </a:rPr>
              <a:t>Scanning Management</a:t>
            </a:r>
            <a:endParaRPr sz="1200"/>
          </a:p>
        </p:txBody>
      </p:sp>
      <p:sp>
        <p:nvSpPr>
          <p:cNvPr id="354" name="Google Shape;354;p30"/>
          <p:cNvSpPr txBox="1"/>
          <p:nvPr/>
        </p:nvSpPr>
        <p:spPr>
          <a:xfrm>
            <a:off x="7444359" y="5107239"/>
            <a:ext cx="2829900" cy="492412"/>
          </a:xfrm>
          <a:prstGeom prst="rect">
            <a:avLst/>
          </a:prstGeom>
          <a:noFill/>
          <a:ln>
            <a:noFill/>
          </a:ln>
        </p:spPr>
        <p:txBody>
          <a:bodyPr spcFirstLastPara="1" wrap="square" lIns="91425" tIns="91425" rIns="91425" bIns="91425" anchor="t" anchorCtr="0">
            <a:spAutoFit/>
          </a:bodyPr>
          <a:lstStyle/>
          <a:p>
            <a:pPr marR="50800" algn="ctr"/>
            <a:r>
              <a:rPr lang="en-US" sz="1000">
                <a:solidFill>
                  <a:srgbClr val="38256E"/>
                </a:solidFill>
                <a:latin typeface="Calibri"/>
                <a:ea typeface="Calibri"/>
                <a:cs typeface="Calibri"/>
                <a:sym typeface="Calibri"/>
              </a:rPr>
              <a:t>Ideal for businesses with a focus on optimizing their simple document process workflows. </a:t>
            </a:r>
            <a:endParaRPr lang="en-US" sz="1000">
              <a:solidFill>
                <a:srgbClr val="38256E"/>
              </a:solidFill>
              <a:latin typeface="Calibri"/>
              <a:ea typeface="Calibri"/>
              <a:cs typeface="Calibri"/>
            </a:endParaRPr>
          </a:p>
        </p:txBody>
      </p:sp>
      <p:pic>
        <p:nvPicPr>
          <p:cNvPr id="355" name="Google Shape;355;p30"/>
          <p:cNvPicPr preferRelativeResize="0"/>
          <p:nvPr/>
        </p:nvPicPr>
        <p:blipFill>
          <a:blip r:embed="rId12">
            <a:alphaModFix/>
          </a:blip>
          <a:stretch>
            <a:fillRect/>
          </a:stretch>
        </p:blipFill>
        <p:spPr>
          <a:xfrm>
            <a:off x="7504251" y="4532200"/>
            <a:ext cx="2707398" cy="441950"/>
          </a:xfrm>
          <a:prstGeom prst="rect">
            <a:avLst/>
          </a:prstGeom>
          <a:noFill/>
          <a:ln>
            <a:noFill/>
          </a:ln>
          <a:effectLst>
            <a:outerShdw blurRad="57150" dist="19050" dir="5400000" algn="bl" rotWithShape="0">
              <a:schemeClr val="accent4">
                <a:alpha val="50000"/>
              </a:schemeClr>
            </a:outerShdw>
          </a:effectLst>
        </p:spPr>
      </p:pic>
      <p:sp>
        <p:nvSpPr>
          <p:cNvPr id="356" name="Google Shape;356;p30"/>
          <p:cNvSpPr txBox="1"/>
          <p:nvPr/>
        </p:nvSpPr>
        <p:spPr>
          <a:xfrm>
            <a:off x="7689900" y="4528025"/>
            <a:ext cx="2336100" cy="450300"/>
          </a:xfrm>
          <a:prstGeom prst="rect">
            <a:avLst/>
          </a:prstGeom>
          <a:noFill/>
          <a:ln>
            <a:noFill/>
          </a:ln>
        </p:spPr>
        <p:txBody>
          <a:bodyPr spcFirstLastPara="1" wrap="square" lIns="91425" tIns="91425" rIns="91425" bIns="91425" anchor="t" anchorCtr="0">
            <a:spAutoFit/>
          </a:bodyPr>
          <a:lstStyle/>
          <a:p>
            <a:pPr marL="0" lvl="0" indent="0" algn="ctr" rtl="0">
              <a:lnSpc>
                <a:spcPct val="75000"/>
              </a:lnSpc>
              <a:spcBef>
                <a:spcPts val="0"/>
              </a:spcBef>
              <a:spcAft>
                <a:spcPts val="0"/>
              </a:spcAft>
              <a:buNone/>
            </a:pPr>
            <a:r>
              <a:rPr lang="en-US" sz="1300" b="1">
                <a:solidFill>
                  <a:schemeClr val="lt1"/>
                </a:solidFill>
                <a:latin typeface="Calibri"/>
                <a:ea typeface="Calibri"/>
                <a:cs typeface="Calibri"/>
                <a:sym typeface="Calibri"/>
              </a:rPr>
              <a:t>Contact For Pricing</a:t>
            </a:r>
            <a:endParaRPr sz="1300" b="1">
              <a:solidFill>
                <a:schemeClr val="lt1"/>
              </a:solidFill>
              <a:latin typeface="Calibri"/>
              <a:ea typeface="Calibri"/>
              <a:cs typeface="Calibri"/>
              <a:sym typeface="Calibri"/>
            </a:endParaRPr>
          </a:p>
          <a:p>
            <a:pPr marL="0" lvl="0" indent="0" algn="ctr" rtl="0">
              <a:lnSpc>
                <a:spcPct val="75000"/>
              </a:lnSpc>
              <a:spcBef>
                <a:spcPts val="0"/>
              </a:spcBef>
              <a:spcAft>
                <a:spcPts val="0"/>
              </a:spcAft>
              <a:buNone/>
            </a:pPr>
            <a:r>
              <a:rPr lang="en-US" sz="1000" b="1">
                <a:solidFill>
                  <a:schemeClr val="lt1"/>
                </a:solidFill>
                <a:latin typeface="Calibri"/>
                <a:ea typeface="Calibri"/>
                <a:cs typeface="Calibri"/>
                <a:sym typeface="Calibri"/>
              </a:rPr>
              <a:t>(annual term)</a:t>
            </a:r>
            <a:endParaRPr sz="1000" b="1">
              <a:solidFill>
                <a:schemeClr val="lt1"/>
              </a:solidFill>
              <a:latin typeface="Calibri"/>
              <a:ea typeface="Calibri"/>
              <a:cs typeface="Calibri"/>
              <a:sym typeface="Calibri"/>
            </a:endParaRPr>
          </a:p>
        </p:txBody>
      </p:sp>
      <p:pic>
        <p:nvPicPr>
          <p:cNvPr id="357" name="Google Shape;357;p30"/>
          <p:cNvPicPr preferRelativeResize="0"/>
          <p:nvPr/>
        </p:nvPicPr>
        <p:blipFill>
          <a:blip r:embed="rId9">
            <a:alphaModFix/>
          </a:blip>
          <a:stretch>
            <a:fillRect/>
          </a:stretch>
        </p:blipFill>
        <p:spPr>
          <a:xfrm>
            <a:off x="9068925" y="5620650"/>
            <a:ext cx="1086125" cy="601875"/>
          </a:xfrm>
          <a:prstGeom prst="rect">
            <a:avLst/>
          </a:prstGeom>
          <a:noFill/>
          <a:ln>
            <a:noFill/>
          </a:ln>
          <a:effectLst>
            <a:outerShdw blurRad="57150" dist="19050" dir="5400000" algn="bl" rotWithShape="0">
              <a:schemeClr val="accent4">
                <a:alpha val="50000"/>
              </a:schemeClr>
            </a:outerShdw>
          </a:effectLst>
        </p:spPr>
      </p:pic>
      <p:sp>
        <p:nvSpPr>
          <p:cNvPr id="358" name="Google Shape;358;p30"/>
          <p:cNvSpPr txBox="1"/>
          <p:nvPr/>
        </p:nvSpPr>
        <p:spPr>
          <a:xfrm>
            <a:off x="9128088" y="5679187"/>
            <a:ext cx="967800" cy="4848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US" sz="1600" b="1">
                <a:solidFill>
                  <a:schemeClr val="lt1"/>
                </a:solidFill>
                <a:latin typeface="Calibri"/>
                <a:ea typeface="Calibri"/>
                <a:cs typeface="Calibri"/>
                <a:sym typeface="Calibri"/>
              </a:rPr>
              <a:t>Learn</a:t>
            </a:r>
            <a:endParaRPr sz="1600" b="1">
              <a:solidFill>
                <a:schemeClr val="lt1"/>
              </a:solidFill>
              <a:latin typeface="Calibri"/>
              <a:ea typeface="Calibri"/>
              <a:cs typeface="Calibri"/>
              <a:sym typeface="Calibri"/>
            </a:endParaRPr>
          </a:p>
          <a:p>
            <a:pPr marL="0" lvl="0" indent="0" algn="ctr" rtl="0">
              <a:lnSpc>
                <a:spcPct val="75000"/>
              </a:lnSpc>
              <a:spcBef>
                <a:spcPts val="0"/>
              </a:spcBef>
              <a:spcAft>
                <a:spcPts val="0"/>
              </a:spcAft>
              <a:buNone/>
            </a:pPr>
            <a:r>
              <a:rPr lang="en-US" sz="1600" b="1">
                <a:solidFill>
                  <a:schemeClr val="lt1"/>
                </a:solidFill>
                <a:latin typeface="Calibri"/>
                <a:ea typeface="Calibri"/>
                <a:cs typeface="Calibri"/>
                <a:sym typeface="Calibri"/>
              </a:rPr>
              <a:t>MORE!</a:t>
            </a:r>
            <a:endParaRPr sz="1500">
              <a:solidFill>
                <a:schemeClr val="dk1"/>
              </a:solidFill>
              <a:latin typeface="Calibri"/>
              <a:ea typeface="Calibri"/>
              <a:cs typeface="Calibri"/>
              <a:sym typeface="Calibri"/>
            </a:endParaRPr>
          </a:p>
        </p:txBody>
      </p:sp>
      <p:pic>
        <p:nvPicPr>
          <p:cNvPr id="359" name="Google Shape;359;p30"/>
          <p:cNvPicPr preferRelativeResize="0"/>
          <p:nvPr/>
        </p:nvPicPr>
        <p:blipFill>
          <a:blip r:embed="rId13">
            <a:alphaModFix/>
          </a:blip>
          <a:stretch>
            <a:fillRect/>
          </a:stretch>
        </p:blipFill>
        <p:spPr>
          <a:xfrm>
            <a:off x="6205675" y="4304001"/>
            <a:ext cx="1429674" cy="1609896"/>
          </a:xfrm>
          <a:prstGeom prst="rect">
            <a:avLst/>
          </a:prstGeom>
          <a:noFill/>
          <a:ln>
            <a:noFill/>
          </a:ln>
        </p:spPr>
      </p:pic>
      <p:sp>
        <p:nvSpPr>
          <p:cNvPr id="360" name="Google Shape;360;p30"/>
          <p:cNvSpPr/>
          <p:nvPr/>
        </p:nvSpPr>
        <p:spPr>
          <a:xfrm>
            <a:off x="10431185" y="5393138"/>
            <a:ext cx="1089300" cy="1090200"/>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7"/>
          <p:cNvSpPr txBox="1">
            <a:spLocks noGrp="1"/>
          </p:cNvSpPr>
          <p:nvPr>
            <p:ph type="sldNum" idx="12"/>
          </p:nvPr>
        </p:nvSpPr>
        <p:spPr>
          <a:xfrm>
            <a:off x="11059188" y="6160111"/>
            <a:ext cx="419700" cy="23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fld id="{00000000-1234-1234-1234-123412341234}" type="slidenum">
              <a:rPr lang="en-US"/>
              <a:t>34</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9C00D239-BECA-0B94-4C94-6DD04B53042B}"/>
            </a:ext>
          </a:extLst>
        </p:cNvPr>
        <p:cNvGrpSpPr/>
        <p:nvPr/>
      </p:nvGrpSpPr>
      <p:grpSpPr>
        <a:xfrm>
          <a:off x="0" y="0"/>
          <a:ext cx="0" cy="0"/>
          <a:chOff x="0" y="0"/>
          <a:chExt cx="0" cy="0"/>
        </a:xfrm>
      </p:grpSpPr>
      <p:sp>
        <p:nvSpPr>
          <p:cNvPr id="101" name="Google Shape;101;p11">
            <a:extLst>
              <a:ext uri="{FF2B5EF4-FFF2-40B4-BE49-F238E27FC236}">
                <a16:creationId xmlns:a16="http://schemas.microsoft.com/office/drawing/2014/main" id="{7CC78E9E-D4EC-A999-17E1-66B01F04055A}"/>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4</a:t>
            </a:fld>
            <a:endParaRPr/>
          </a:p>
        </p:txBody>
      </p:sp>
      <p:sp>
        <p:nvSpPr>
          <p:cNvPr id="102" name="Google Shape;102;p11">
            <a:extLst>
              <a:ext uri="{FF2B5EF4-FFF2-40B4-BE49-F238E27FC236}">
                <a16:creationId xmlns:a16="http://schemas.microsoft.com/office/drawing/2014/main" id="{B728374B-15F5-313E-1125-0BE430A83AEF}"/>
              </a:ext>
            </a:extLst>
          </p:cNvPr>
          <p:cNvSpPr txBox="1"/>
          <p:nvPr/>
        </p:nvSpPr>
        <p:spPr>
          <a:xfrm>
            <a:off x="3246775" y="0"/>
            <a:ext cx="3555600" cy="924600"/>
          </a:xfrm>
          <a:prstGeom prst="rect">
            <a:avLst/>
          </a:prstGeom>
          <a:noFill/>
          <a:ln>
            <a:noFill/>
          </a:ln>
        </p:spPr>
        <p:txBody>
          <a:bodyPr spcFirstLastPara="1" wrap="square" lIns="0" tIns="9425" rIns="0" bIns="0" anchor="ctr" anchorCtr="0">
            <a:noAutofit/>
          </a:bodyPr>
          <a:lstStyle/>
          <a:p>
            <a:pPr>
              <a:lnSpc>
                <a:spcPct val="90000"/>
              </a:lnSpc>
            </a:pPr>
            <a:r>
              <a:rPr lang="en-US" sz="2500" b="1">
                <a:solidFill>
                  <a:srgbClr val="9E9E9E"/>
                </a:solidFill>
                <a:latin typeface="Calibri"/>
                <a:ea typeface="Calibri"/>
                <a:cs typeface="Calibri"/>
                <a:sym typeface="Calibri"/>
              </a:rPr>
              <a:t>SOLUTION VALUE</a:t>
            </a:r>
            <a:endParaRPr lang="en-US"/>
          </a:p>
        </p:txBody>
      </p:sp>
      <p:pic>
        <p:nvPicPr>
          <p:cNvPr id="103" name="Google Shape;103;p11">
            <a:extLst>
              <a:ext uri="{FF2B5EF4-FFF2-40B4-BE49-F238E27FC236}">
                <a16:creationId xmlns:a16="http://schemas.microsoft.com/office/drawing/2014/main" id="{F54C83F9-7C12-D98F-8E2E-10892B09BEC6}"/>
              </a:ext>
            </a:extLst>
          </p:cNvPr>
          <p:cNvPicPr preferRelativeResize="0"/>
          <p:nvPr/>
        </p:nvPicPr>
        <p:blipFill>
          <a:blip r:embed="rId3">
            <a:alphaModFix/>
          </a:blip>
          <a:stretch>
            <a:fillRect/>
          </a:stretch>
        </p:blipFill>
        <p:spPr>
          <a:xfrm>
            <a:off x="285725" y="241331"/>
            <a:ext cx="2823344" cy="441950"/>
          </a:xfrm>
          <a:prstGeom prst="rect">
            <a:avLst/>
          </a:prstGeom>
          <a:noFill/>
          <a:ln>
            <a:noFill/>
          </a:ln>
        </p:spPr>
      </p:pic>
      <p:sp>
        <p:nvSpPr>
          <p:cNvPr id="111" name="Google Shape;111;p11">
            <a:extLst>
              <a:ext uri="{FF2B5EF4-FFF2-40B4-BE49-F238E27FC236}">
                <a16:creationId xmlns:a16="http://schemas.microsoft.com/office/drawing/2014/main" id="{65EC558A-C692-AA0A-7166-1F946DBCD9D1}"/>
              </a:ext>
            </a:extLst>
          </p:cNvPr>
          <p:cNvSpPr/>
          <p:nvPr/>
        </p:nvSpPr>
        <p:spPr>
          <a:xfrm>
            <a:off x="10431185" y="5393138"/>
            <a:ext cx="1089300" cy="1090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
        <p:nvSpPr>
          <p:cNvPr id="2" name="Google Shape;254;g1f4befbf427_0_78">
            <a:extLst>
              <a:ext uri="{FF2B5EF4-FFF2-40B4-BE49-F238E27FC236}">
                <a16:creationId xmlns:a16="http://schemas.microsoft.com/office/drawing/2014/main" id="{D9F2C47D-F058-F68B-37ED-B24B6A6BC00A}"/>
              </a:ext>
            </a:extLst>
          </p:cNvPr>
          <p:cNvSpPr/>
          <p:nvPr/>
        </p:nvSpPr>
        <p:spPr>
          <a:xfrm>
            <a:off x="109800" y="2669978"/>
            <a:ext cx="11407800" cy="3813300"/>
          </a:xfrm>
          <a:prstGeom prst="rect">
            <a:avLst/>
          </a:prstGeom>
          <a:solidFill>
            <a:schemeClr val="bg1">
              <a:lumMod val="95000"/>
            </a:schemeClr>
          </a:solidFill>
          <a:ln>
            <a:noFill/>
          </a:ln>
        </p:spPr>
        <p:txBody>
          <a:bodyPr spcFirstLastPara="1" wrap="square" lIns="86400" tIns="43200" rIns="86400" bIns="432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255;g1f4befbf427_0_78">
            <a:extLst>
              <a:ext uri="{FF2B5EF4-FFF2-40B4-BE49-F238E27FC236}">
                <a16:creationId xmlns:a16="http://schemas.microsoft.com/office/drawing/2014/main" id="{A9BD015E-BDD7-E516-1210-E62E4CB1E7E8}"/>
              </a:ext>
            </a:extLst>
          </p:cNvPr>
          <p:cNvSpPr txBox="1"/>
          <p:nvPr/>
        </p:nvSpPr>
        <p:spPr>
          <a:xfrm>
            <a:off x="547220" y="3237231"/>
            <a:ext cx="4353900" cy="2226291"/>
          </a:xfrm>
          <a:prstGeom prst="rect">
            <a:avLst/>
          </a:prstGeom>
          <a:noFill/>
          <a:ln>
            <a:noFill/>
          </a:ln>
        </p:spPr>
        <p:txBody>
          <a:bodyPr spcFirstLastPara="1" wrap="square" lIns="86400" tIns="43200" rIns="86400" bIns="432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tx1"/>
                </a:solidFill>
                <a:latin typeface="Calibri"/>
                <a:ea typeface="Calibri"/>
                <a:cs typeface="Calibri"/>
                <a:sym typeface="Calibri"/>
              </a:rPr>
              <a:t>Key Benefits:</a:t>
            </a:r>
            <a:br>
              <a:rPr lang="en-US" sz="1800" b="1" i="0" u="sng" strike="noStrike" cap="none" dirty="0">
                <a:solidFill>
                  <a:schemeClr val="tx1"/>
                </a:solidFill>
                <a:latin typeface="Calibri"/>
                <a:ea typeface="Calibri"/>
                <a:cs typeface="Calibri"/>
              </a:rPr>
            </a:br>
            <a:endParaRPr lang="en-US" sz="1600" b="0" i="0" u="sng" strike="noStrike" cap="none">
              <a:solidFill>
                <a:schemeClr val="tx1"/>
              </a:solidFill>
              <a:latin typeface="Calibri"/>
              <a:ea typeface="Calibri"/>
              <a:cs typeface="Calibri"/>
            </a:endParaRPr>
          </a:p>
          <a:p>
            <a:pPr marL="749300" marR="0" lvl="1"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tx1"/>
                </a:solidFill>
                <a:latin typeface="Calibri"/>
                <a:ea typeface="Calibri"/>
                <a:cs typeface="Calibri"/>
                <a:sym typeface="Calibri"/>
              </a:rPr>
              <a:t>Platform for Bridging MFP to Cloud </a:t>
            </a:r>
            <a:endParaRPr sz="1400" b="0" i="0" u="none" strike="noStrike" cap="none">
              <a:solidFill>
                <a:schemeClr val="tx1"/>
              </a:solidFill>
              <a:latin typeface="Arial"/>
              <a:ea typeface="Arial"/>
              <a:cs typeface="Arial"/>
            </a:endParaRPr>
          </a:p>
          <a:p>
            <a:pPr marL="749300" marR="0" lvl="1"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tx1"/>
                </a:solidFill>
                <a:latin typeface="Calibri"/>
                <a:ea typeface="Calibri"/>
                <a:cs typeface="Calibri"/>
                <a:sym typeface="Calibri"/>
              </a:rPr>
              <a:t>True Cloud Architecture</a:t>
            </a:r>
            <a:endParaRPr sz="1400" b="0" i="0" u="none" strike="noStrike" cap="none">
              <a:solidFill>
                <a:schemeClr val="tx1"/>
              </a:solidFill>
              <a:latin typeface="Arial"/>
              <a:ea typeface="Arial"/>
              <a:cs typeface="Arial"/>
            </a:endParaRPr>
          </a:p>
          <a:p>
            <a:pPr marL="749300" lvl="1" indent="-285750">
              <a:buClr>
                <a:schemeClr val="lt1"/>
              </a:buClr>
              <a:buSzPts val="1500"/>
              <a:buFont typeface="Arial"/>
              <a:buChar char="•"/>
            </a:pPr>
            <a:r>
              <a:rPr lang="en-US" sz="1500">
                <a:solidFill>
                  <a:schemeClr val="tx1"/>
                </a:solidFill>
                <a:latin typeface="Calibri"/>
                <a:ea typeface="Calibri"/>
                <a:cs typeface="Calibri"/>
                <a:sym typeface="Calibri"/>
              </a:rPr>
              <a:t>Global Multi-Tenant</a:t>
            </a:r>
            <a:r>
              <a:rPr lang="en-US" sz="1500" b="0" i="0" u="none" strike="noStrike" cap="none">
                <a:solidFill>
                  <a:schemeClr val="tx1"/>
                </a:solidFill>
                <a:latin typeface="Calibri"/>
                <a:ea typeface="Calibri"/>
                <a:cs typeface="Calibri"/>
                <a:sym typeface="Calibri"/>
              </a:rPr>
              <a:t> Solution with Simplified Onboarding</a:t>
            </a:r>
            <a:endParaRPr sz="1400" b="0" i="0" u="none" strike="noStrike" cap="none">
              <a:solidFill>
                <a:schemeClr val="tx1"/>
              </a:solidFill>
              <a:latin typeface="Arial"/>
              <a:ea typeface="Arial"/>
              <a:cs typeface="Arial"/>
            </a:endParaRPr>
          </a:p>
          <a:p>
            <a:pPr marL="749300" marR="0" lvl="1"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tx1"/>
                </a:solidFill>
                <a:latin typeface="Calibri"/>
                <a:ea typeface="Calibri"/>
                <a:cs typeface="Calibri"/>
                <a:sym typeface="Calibri"/>
              </a:rPr>
              <a:t>Cloud Intelligent Process Automation</a:t>
            </a:r>
            <a:endParaRPr sz="1400" b="0" i="0" u="none" strike="noStrike" cap="none">
              <a:solidFill>
                <a:schemeClr val="tx1"/>
              </a:solidFill>
              <a:latin typeface="Arial"/>
              <a:ea typeface="Arial"/>
              <a:cs typeface="Arial"/>
            </a:endParaRPr>
          </a:p>
          <a:p>
            <a:pPr marL="749300" marR="0" lvl="1"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tx1"/>
                </a:solidFill>
                <a:latin typeface="Calibri"/>
                <a:ea typeface="Calibri"/>
                <a:cs typeface="Calibri"/>
                <a:sym typeface="Calibri"/>
              </a:rPr>
              <a:t>Zero Trust Security</a:t>
            </a:r>
            <a:endParaRPr sz="1400" b="0" i="0" u="none" strike="noStrike" cap="none">
              <a:solidFill>
                <a:schemeClr val="tx1"/>
              </a:solidFill>
              <a:latin typeface="Arial"/>
              <a:ea typeface="Arial"/>
              <a:cs typeface="Arial"/>
            </a:endParaRPr>
          </a:p>
          <a:p>
            <a:pPr marL="749300" marR="0" lvl="1"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tx1"/>
                </a:solidFill>
                <a:latin typeface="Calibri"/>
                <a:ea typeface="Calibri"/>
                <a:cs typeface="Calibri"/>
                <a:sym typeface="Calibri"/>
              </a:rPr>
              <a:t>Flexible MFP Forms Management</a:t>
            </a:r>
            <a:endParaRPr sz="1400" b="0" i="0" u="none" strike="noStrike" cap="none">
              <a:solidFill>
                <a:schemeClr val="tx1"/>
              </a:solidFill>
              <a:latin typeface="Arial"/>
              <a:ea typeface="Arial"/>
              <a:cs typeface="Arial"/>
            </a:endParaRPr>
          </a:p>
        </p:txBody>
      </p:sp>
      <p:sp>
        <p:nvSpPr>
          <p:cNvPr id="4" name="Google Shape;258;g1f4befbf427_0_78">
            <a:extLst>
              <a:ext uri="{FF2B5EF4-FFF2-40B4-BE49-F238E27FC236}">
                <a16:creationId xmlns:a16="http://schemas.microsoft.com/office/drawing/2014/main" id="{9AB98C39-23FE-FDC2-88F0-7AC2A9D81583}"/>
              </a:ext>
            </a:extLst>
          </p:cNvPr>
          <p:cNvSpPr txBox="1"/>
          <p:nvPr/>
        </p:nvSpPr>
        <p:spPr>
          <a:xfrm>
            <a:off x="404426" y="1336186"/>
            <a:ext cx="4625100" cy="1195500"/>
          </a:xfrm>
          <a:prstGeom prst="rect">
            <a:avLst/>
          </a:prstGeom>
          <a:noFill/>
          <a:ln>
            <a:noFill/>
          </a:ln>
        </p:spPr>
        <p:txBody>
          <a:bodyPr spcFirstLastPara="1" wrap="square" lIns="86400" tIns="43200" rIns="86400" bIns="432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C0C0C"/>
                </a:solidFill>
                <a:latin typeface="Calibri"/>
                <a:ea typeface="Calibri"/>
                <a:cs typeface="Calibri"/>
                <a:sym typeface="Calibri"/>
              </a:rPr>
              <a:t>Driving digital transformation by </a:t>
            </a:r>
            <a:r>
              <a:rPr lang="en-US" sz="2400" b="1" i="0" u="none" strike="noStrike" cap="none" dirty="0">
                <a:solidFill>
                  <a:schemeClr val="accent1"/>
                </a:solidFill>
                <a:latin typeface="Calibri"/>
                <a:ea typeface="Calibri"/>
                <a:cs typeface="Calibri"/>
                <a:sym typeface="Calibri"/>
              </a:rPr>
              <a:t>uniting people, processes and automation.</a:t>
            </a:r>
            <a:endParaRPr lang="en-US" sz="2400" b="1" i="0" u="none" strike="noStrike" cap="none" dirty="0">
              <a:solidFill>
                <a:schemeClr val="accent1"/>
              </a:solidFill>
              <a:latin typeface="Calibri"/>
              <a:ea typeface="Calibri"/>
              <a:cs typeface="Calibri"/>
            </a:endParaRPr>
          </a:p>
        </p:txBody>
      </p:sp>
      <p:pic>
        <p:nvPicPr>
          <p:cNvPr id="6" name="Picture 5" descr="A person shaking hands with a robot&#10;&#10;AI-generated content may be incorrect.">
            <a:extLst>
              <a:ext uri="{FF2B5EF4-FFF2-40B4-BE49-F238E27FC236}">
                <a16:creationId xmlns:a16="http://schemas.microsoft.com/office/drawing/2014/main" id="{39975049-766D-D903-7905-639564858A45}"/>
              </a:ext>
            </a:extLst>
          </p:cNvPr>
          <p:cNvPicPr>
            <a:picLocks noChangeAspect="1"/>
          </p:cNvPicPr>
          <p:nvPr/>
        </p:nvPicPr>
        <p:blipFill>
          <a:blip r:embed="rId5"/>
          <a:stretch>
            <a:fillRect/>
          </a:stretch>
        </p:blipFill>
        <p:spPr>
          <a:xfrm>
            <a:off x="4521324" y="777670"/>
            <a:ext cx="7152198" cy="4619625"/>
          </a:xfrm>
          <a:prstGeom prst="rect">
            <a:avLst/>
          </a:prstGeom>
        </p:spPr>
      </p:pic>
    </p:spTree>
    <p:extLst>
      <p:ext uri="{BB962C8B-B14F-4D97-AF65-F5344CB8AC3E}">
        <p14:creationId xmlns:p14="http://schemas.microsoft.com/office/powerpoint/2010/main" val="594087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34"/>
          <p:cNvPicPr preferRelativeResize="0"/>
          <p:nvPr/>
        </p:nvPicPr>
        <p:blipFill rotWithShape="1">
          <a:blip r:embed="rId3">
            <a:alphaModFix amt="35000"/>
          </a:blip>
          <a:srcRect l="-27129"/>
          <a:stretch/>
        </p:blipFill>
        <p:spPr>
          <a:xfrm rot="-3599982">
            <a:off x="2016856" y="2807426"/>
            <a:ext cx="2861567" cy="1678151"/>
          </a:xfrm>
          <a:prstGeom prst="rect">
            <a:avLst/>
          </a:prstGeom>
          <a:noFill/>
          <a:ln>
            <a:noFill/>
          </a:ln>
        </p:spPr>
      </p:pic>
      <p:sp>
        <p:nvSpPr>
          <p:cNvPr id="420" name="Google Shape;420;p34"/>
          <p:cNvSpPr/>
          <p:nvPr/>
        </p:nvSpPr>
        <p:spPr>
          <a:xfrm>
            <a:off x="698500" y="2194975"/>
            <a:ext cx="2741100" cy="1323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21" name="Google Shape;421;p34"/>
          <p:cNvPicPr preferRelativeResize="0"/>
          <p:nvPr/>
        </p:nvPicPr>
        <p:blipFill>
          <a:blip r:embed="rId4">
            <a:alphaModFix amt="34000"/>
          </a:blip>
          <a:stretch>
            <a:fillRect/>
          </a:stretch>
        </p:blipFill>
        <p:spPr>
          <a:xfrm rot="-10200020">
            <a:off x="3536626" y="4965692"/>
            <a:ext cx="4162230" cy="1481568"/>
          </a:xfrm>
          <a:prstGeom prst="rect">
            <a:avLst/>
          </a:prstGeom>
          <a:noFill/>
          <a:ln>
            <a:noFill/>
          </a:ln>
        </p:spPr>
      </p:pic>
      <p:sp>
        <p:nvSpPr>
          <p:cNvPr id="422" name="Google Shape;422;p34"/>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5</a:t>
            </a:fld>
            <a:endParaRPr/>
          </a:p>
        </p:txBody>
      </p:sp>
      <p:sp>
        <p:nvSpPr>
          <p:cNvPr id="423" name="Google Shape;423;p34"/>
          <p:cNvSpPr txBox="1"/>
          <p:nvPr/>
        </p:nvSpPr>
        <p:spPr>
          <a:xfrm>
            <a:off x="758825" y="1148825"/>
            <a:ext cx="5080800" cy="117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Tenant Management</a:t>
            </a:r>
            <a:endParaRPr sz="1200">
              <a:solidFill>
                <a:srgbClr val="8E7CC3"/>
              </a:solidFill>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Administrators can quickly set up and manage tenant accounts through the Tenant Management portal. This includes inviting Tenant Admins, updating tenancy information, and more.</a:t>
            </a:r>
            <a:endParaRPr>
              <a:solidFill>
                <a:srgbClr val="9E9E9E"/>
              </a:solidFill>
              <a:latin typeface="Calibri"/>
              <a:ea typeface="Calibri"/>
              <a:cs typeface="Calibri"/>
              <a:sym typeface="Calibri"/>
            </a:endParaRPr>
          </a:p>
        </p:txBody>
      </p:sp>
      <p:sp>
        <p:nvSpPr>
          <p:cNvPr id="424" name="Google Shape;424;p34"/>
          <p:cNvSpPr txBox="1"/>
          <p:nvPr/>
        </p:nvSpPr>
        <p:spPr>
          <a:xfrm>
            <a:off x="7647175" y="4670450"/>
            <a:ext cx="3228300" cy="117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Multi-Tier Tenant Management</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Configure nested tenants to fit your organization's structure and billing needs, providing flexibility and scalability.</a:t>
            </a:r>
            <a:endParaRPr/>
          </a:p>
        </p:txBody>
      </p:sp>
      <p:pic>
        <p:nvPicPr>
          <p:cNvPr id="425" name="Google Shape;425;p34"/>
          <p:cNvPicPr preferRelativeResize="0"/>
          <p:nvPr/>
        </p:nvPicPr>
        <p:blipFill rotWithShape="1">
          <a:blip r:embed="rId5">
            <a:alphaModFix/>
          </a:blip>
          <a:srcRect t="9"/>
          <a:stretch/>
        </p:blipFill>
        <p:spPr>
          <a:xfrm>
            <a:off x="4077387" y="2566122"/>
            <a:ext cx="3822899" cy="2922755"/>
          </a:xfrm>
          <a:prstGeom prst="rect">
            <a:avLst/>
          </a:prstGeom>
          <a:noFill/>
          <a:ln>
            <a:noFill/>
          </a:ln>
        </p:spPr>
      </p:pic>
      <p:sp>
        <p:nvSpPr>
          <p:cNvPr id="426" name="Google Shape;426;p34"/>
          <p:cNvSpPr txBox="1"/>
          <p:nvPr/>
        </p:nvSpPr>
        <p:spPr>
          <a:xfrm>
            <a:off x="758825" y="2395075"/>
            <a:ext cx="2920200" cy="142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License Management</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Administrators can manage device licenses efficiently from a single interface, ensuring compliance and cost-effectiveness.</a:t>
            </a:r>
            <a:endParaRPr>
              <a:solidFill>
                <a:srgbClr val="9E9E9E"/>
              </a:solidFill>
              <a:latin typeface="Calibri"/>
              <a:ea typeface="Calibri"/>
              <a:cs typeface="Calibri"/>
              <a:sym typeface="Calibri"/>
            </a:endParaRPr>
          </a:p>
        </p:txBody>
      </p:sp>
      <p:sp>
        <p:nvSpPr>
          <p:cNvPr id="427" name="Google Shape;427;p34"/>
          <p:cNvSpPr txBox="1"/>
          <p:nvPr/>
        </p:nvSpPr>
        <p:spPr>
          <a:xfrm>
            <a:off x="758825" y="3971600"/>
            <a:ext cx="3078600" cy="167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Device Management</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Easily manage and organize all connected devices to ensure workflows are correctly configured. Users can group, rename, and add device information for easier organization.</a:t>
            </a:r>
            <a:endParaRPr>
              <a:solidFill>
                <a:srgbClr val="9E9E9E"/>
              </a:solidFill>
              <a:latin typeface="Calibri"/>
              <a:ea typeface="Calibri"/>
              <a:cs typeface="Calibri"/>
              <a:sym typeface="Calibri"/>
            </a:endParaRPr>
          </a:p>
        </p:txBody>
      </p:sp>
      <p:sp>
        <p:nvSpPr>
          <p:cNvPr id="428" name="Google Shape;428;p34"/>
          <p:cNvSpPr txBox="1"/>
          <p:nvPr/>
        </p:nvSpPr>
        <p:spPr>
          <a:xfrm>
            <a:off x="6497125" y="1148825"/>
            <a:ext cx="4314300" cy="117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Advanced Roles &amp; Permissions</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Ensure information security by assigning specific permissions to each user and controlling access to sensitive data and features.</a:t>
            </a:r>
            <a:endParaRPr/>
          </a:p>
        </p:txBody>
      </p:sp>
      <p:sp>
        <p:nvSpPr>
          <p:cNvPr id="429" name="Google Shape;429;p34"/>
          <p:cNvSpPr txBox="1"/>
          <p:nvPr/>
        </p:nvSpPr>
        <p:spPr>
          <a:xfrm>
            <a:off x="8069975" y="2581163"/>
            <a:ext cx="3228300" cy="192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User Roles &amp; Permissions</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Roles are crucial in managing member access and permissions within the platform. Users can create custom roles tailored to their organizational needs, ensuring the right level of control and security.</a:t>
            </a:r>
            <a:endParaRPr/>
          </a:p>
        </p:txBody>
      </p:sp>
      <p:sp>
        <p:nvSpPr>
          <p:cNvPr id="430" name="Google Shape;430;p34"/>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FEATURE </a:t>
            </a:r>
            <a:r>
              <a:rPr lang="en-US" sz="2500">
                <a:solidFill>
                  <a:srgbClr val="38256E"/>
                </a:solidFill>
                <a:latin typeface="Calibri"/>
                <a:ea typeface="Calibri"/>
                <a:cs typeface="Calibri"/>
                <a:sym typeface="Calibri"/>
              </a:rPr>
              <a:t>HIGHLIGHTS</a:t>
            </a:r>
            <a:r>
              <a:rPr lang="en-US" sz="2500">
                <a:solidFill>
                  <a:srgbClr val="9E9E9E"/>
                </a:solidFill>
                <a:latin typeface="Calibri"/>
                <a:ea typeface="Calibri"/>
                <a:cs typeface="Calibri"/>
                <a:sym typeface="Calibri"/>
              </a:rPr>
              <a:t> </a:t>
            </a:r>
            <a:r>
              <a:rPr lang="en-US" sz="2500" i="1">
                <a:solidFill>
                  <a:srgbClr val="9E9E9E"/>
                </a:solidFill>
                <a:latin typeface="Calibri"/>
                <a:ea typeface="Calibri"/>
                <a:cs typeface="Calibri"/>
                <a:sym typeface="Calibri"/>
              </a:rPr>
              <a:t>- CONTINUED</a:t>
            </a:r>
            <a:endParaRPr sz="2500" i="1">
              <a:solidFill>
                <a:srgbClr val="9E9E9E"/>
              </a:solidFill>
              <a:latin typeface="Calibri"/>
              <a:ea typeface="Calibri"/>
              <a:cs typeface="Calibri"/>
              <a:sym typeface="Calibri"/>
            </a:endParaRPr>
          </a:p>
        </p:txBody>
      </p:sp>
      <p:pic>
        <p:nvPicPr>
          <p:cNvPr id="431" name="Google Shape;431;p34"/>
          <p:cNvPicPr preferRelativeResize="0"/>
          <p:nvPr/>
        </p:nvPicPr>
        <p:blipFill>
          <a:blip r:embed="rId6">
            <a:alphaModFix/>
          </a:blip>
          <a:stretch>
            <a:fillRect/>
          </a:stretch>
        </p:blipFill>
        <p:spPr>
          <a:xfrm>
            <a:off x="146275" y="241325"/>
            <a:ext cx="1836076" cy="441950"/>
          </a:xfrm>
          <a:prstGeom prst="rect">
            <a:avLst/>
          </a:prstGeom>
          <a:noFill/>
          <a:ln>
            <a:noFill/>
          </a:ln>
        </p:spPr>
      </p:pic>
      <p:sp>
        <p:nvSpPr>
          <p:cNvPr id="432" name="Google Shape;432;p34"/>
          <p:cNvSpPr/>
          <p:nvPr/>
        </p:nvSpPr>
        <p:spPr>
          <a:xfrm>
            <a:off x="10431185" y="5393138"/>
            <a:ext cx="1089300" cy="10902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35"/>
          <p:cNvPicPr preferRelativeResize="0"/>
          <p:nvPr/>
        </p:nvPicPr>
        <p:blipFill>
          <a:blip r:embed="rId3">
            <a:alphaModFix amt="34000"/>
          </a:blip>
          <a:stretch>
            <a:fillRect/>
          </a:stretch>
        </p:blipFill>
        <p:spPr>
          <a:xfrm rot="-10200019">
            <a:off x="5535882" y="4714927"/>
            <a:ext cx="4967183" cy="1768096"/>
          </a:xfrm>
          <a:prstGeom prst="rect">
            <a:avLst/>
          </a:prstGeom>
          <a:noFill/>
          <a:ln>
            <a:noFill/>
          </a:ln>
        </p:spPr>
      </p:pic>
      <p:pic>
        <p:nvPicPr>
          <p:cNvPr id="438" name="Google Shape;438;p35"/>
          <p:cNvPicPr preferRelativeResize="0"/>
          <p:nvPr/>
        </p:nvPicPr>
        <p:blipFill rotWithShape="1">
          <a:blip r:embed="rId4">
            <a:alphaModFix amt="35000"/>
          </a:blip>
          <a:srcRect l="-27129"/>
          <a:stretch/>
        </p:blipFill>
        <p:spPr>
          <a:xfrm rot="1860008">
            <a:off x="8195750" y="1648553"/>
            <a:ext cx="2855553" cy="1674602"/>
          </a:xfrm>
          <a:prstGeom prst="rect">
            <a:avLst/>
          </a:prstGeom>
          <a:noFill/>
          <a:ln>
            <a:noFill/>
          </a:ln>
        </p:spPr>
      </p:pic>
      <p:sp>
        <p:nvSpPr>
          <p:cNvPr id="439" name="Google Shape;439;p35"/>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6</a:t>
            </a:fld>
            <a:endParaRPr/>
          </a:p>
        </p:txBody>
      </p:sp>
      <p:sp>
        <p:nvSpPr>
          <p:cNvPr id="440" name="Google Shape;440;p35"/>
          <p:cNvSpPr txBox="1"/>
          <p:nvPr/>
        </p:nvSpPr>
        <p:spPr>
          <a:xfrm>
            <a:off x="911225" y="1396425"/>
            <a:ext cx="4757100" cy="270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Advanced OCR with Metadata </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Use advanced OCR capabilities to automatically extract vital information from scanned documents. The extracted metadata can be used for processing and intelligent routing within workflows.</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Document Indexing &amp; Intelligent Routing</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Simplify document processing, storage, and retrieval based on extracted metadata and other information, optimizing workflow efficiency.</a:t>
            </a:r>
            <a:endParaRPr i="1"/>
          </a:p>
        </p:txBody>
      </p:sp>
      <p:sp>
        <p:nvSpPr>
          <p:cNvPr id="441" name="Google Shape;441;p35"/>
          <p:cNvSpPr txBox="1"/>
          <p:nvPr/>
        </p:nvSpPr>
        <p:spPr>
          <a:xfrm>
            <a:off x="6011425" y="2920425"/>
            <a:ext cx="4250400" cy="117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Workflow Management with Sharing</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Share essential document workflows with personnel through an intuitive portal, ensuring everyone can access the workflows they need.</a:t>
            </a:r>
            <a:endParaRPr/>
          </a:p>
        </p:txBody>
      </p:sp>
      <p:sp>
        <p:nvSpPr>
          <p:cNvPr id="442" name="Google Shape;442;p35"/>
          <p:cNvSpPr txBox="1"/>
          <p:nvPr/>
        </p:nvSpPr>
        <p:spPr>
          <a:xfrm>
            <a:off x="911225" y="4124500"/>
            <a:ext cx="4589400" cy="167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Dynamic Connectivity to Cloud Solutions at the MFP</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With Single Sign-On, connect to various cloud-based document management systems directly from multifunction printers (MFPs), facilitating easy access to documents, </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b="1" i="1">
                <a:solidFill>
                  <a:srgbClr val="8E7CC3"/>
                </a:solidFill>
                <a:latin typeface="Calibri"/>
                <a:ea typeface="Calibri"/>
                <a:cs typeface="Calibri"/>
                <a:sym typeface="Calibri"/>
              </a:rPr>
              <a:t>including SharePoint Online, Box, Dropbox, Google Drive, and MORE!</a:t>
            </a:r>
            <a:endParaRPr i="1"/>
          </a:p>
        </p:txBody>
      </p:sp>
      <p:sp>
        <p:nvSpPr>
          <p:cNvPr id="443" name="Google Shape;443;p35"/>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FEATURE </a:t>
            </a:r>
            <a:r>
              <a:rPr lang="en-US" sz="2500">
                <a:solidFill>
                  <a:srgbClr val="38256E"/>
                </a:solidFill>
                <a:latin typeface="Calibri"/>
                <a:ea typeface="Calibri"/>
                <a:cs typeface="Calibri"/>
                <a:sym typeface="Calibri"/>
              </a:rPr>
              <a:t>HIGHLIGHTS</a:t>
            </a:r>
            <a:r>
              <a:rPr lang="en-US" sz="2500">
                <a:solidFill>
                  <a:srgbClr val="9E9E9E"/>
                </a:solidFill>
                <a:latin typeface="Calibri"/>
                <a:ea typeface="Calibri"/>
                <a:cs typeface="Calibri"/>
                <a:sym typeface="Calibri"/>
              </a:rPr>
              <a:t> </a:t>
            </a:r>
            <a:r>
              <a:rPr lang="en-US" sz="2500" i="1">
                <a:solidFill>
                  <a:srgbClr val="9E9E9E"/>
                </a:solidFill>
                <a:latin typeface="Calibri"/>
                <a:ea typeface="Calibri"/>
                <a:cs typeface="Calibri"/>
                <a:sym typeface="Calibri"/>
              </a:rPr>
              <a:t>- CONTINUED</a:t>
            </a:r>
            <a:endParaRPr sz="2500">
              <a:solidFill>
                <a:srgbClr val="9E9E9E"/>
              </a:solidFill>
              <a:latin typeface="Calibri"/>
              <a:ea typeface="Calibri"/>
              <a:cs typeface="Calibri"/>
              <a:sym typeface="Calibri"/>
            </a:endParaRPr>
          </a:p>
        </p:txBody>
      </p:sp>
      <p:pic>
        <p:nvPicPr>
          <p:cNvPr id="444" name="Google Shape;444;p35"/>
          <p:cNvPicPr preferRelativeResize="0"/>
          <p:nvPr/>
        </p:nvPicPr>
        <p:blipFill>
          <a:blip r:embed="rId5">
            <a:alphaModFix/>
          </a:blip>
          <a:stretch>
            <a:fillRect/>
          </a:stretch>
        </p:blipFill>
        <p:spPr>
          <a:xfrm>
            <a:off x="146275" y="241325"/>
            <a:ext cx="1836076" cy="441950"/>
          </a:xfrm>
          <a:prstGeom prst="rect">
            <a:avLst/>
          </a:prstGeom>
          <a:noFill/>
          <a:ln>
            <a:noFill/>
          </a:ln>
        </p:spPr>
      </p:pic>
      <p:sp>
        <p:nvSpPr>
          <p:cNvPr id="445" name="Google Shape;445;p35"/>
          <p:cNvSpPr txBox="1"/>
          <p:nvPr/>
        </p:nvSpPr>
        <p:spPr>
          <a:xfrm>
            <a:off x="6011425" y="4124500"/>
            <a:ext cx="4250400" cy="117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solidFill>
                  <a:srgbClr val="38256E"/>
                </a:solidFill>
                <a:latin typeface="Calibri"/>
                <a:ea typeface="Calibri"/>
                <a:cs typeface="Calibri"/>
                <a:sym typeface="Calibri"/>
              </a:rPr>
              <a:t>Cloud Connector Management</a:t>
            </a:r>
            <a:endParaRPr>
              <a:solidFill>
                <a:srgbClr val="9E9E9E"/>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Connect to popular third-party cloud storage solutions seamlessly, enabling workflow integration without additional sign-on requirements.</a:t>
            </a:r>
            <a:endParaRPr/>
          </a:p>
        </p:txBody>
      </p:sp>
      <p:pic>
        <p:nvPicPr>
          <p:cNvPr id="446" name="Google Shape;446;p35"/>
          <p:cNvPicPr preferRelativeResize="0"/>
          <p:nvPr/>
        </p:nvPicPr>
        <p:blipFill>
          <a:blip r:embed="rId6">
            <a:alphaModFix/>
          </a:blip>
          <a:stretch>
            <a:fillRect/>
          </a:stretch>
        </p:blipFill>
        <p:spPr>
          <a:xfrm>
            <a:off x="5760875" y="221526"/>
            <a:ext cx="4424750" cy="2949123"/>
          </a:xfrm>
          <a:prstGeom prst="rect">
            <a:avLst/>
          </a:prstGeom>
          <a:noFill/>
          <a:ln>
            <a:noFill/>
          </a:ln>
        </p:spPr>
      </p:pic>
      <p:sp>
        <p:nvSpPr>
          <p:cNvPr id="447" name="Google Shape;447;p35"/>
          <p:cNvSpPr/>
          <p:nvPr/>
        </p:nvSpPr>
        <p:spPr>
          <a:xfrm>
            <a:off x="10431185" y="5393138"/>
            <a:ext cx="1089300" cy="10902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3"/>
          <p:cNvSpPr txBox="1"/>
          <p:nvPr/>
        </p:nvSpPr>
        <p:spPr>
          <a:xfrm>
            <a:off x="911225" y="1148825"/>
            <a:ext cx="5080800" cy="2949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1600" b="1">
                <a:solidFill>
                  <a:srgbClr val="38256E"/>
                </a:solidFill>
                <a:latin typeface="Calibri"/>
                <a:ea typeface="Calibri"/>
                <a:cs typeface="Calibri"/>
                <a:sym typeface="Calibri"/>
              </a:rPr>
              <a:t>Form Builder</a:t>
            </a:r>
            <a:endParaRPr sz="1600">
              <a:solidFill>
                <a:srgbClr val="8E7CC3"/>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The Form Builder provides a user-friendly interface for creating customized forms that seamlessly integrate into workflows. Users can easily design forms using a drag-and-drop approach without requiring extensive coding knowledge.</a:t>
            </a:r>
            <a:endParaRPr>
              <a:solidFill>
                <a:srgbClr val="9E9E9E"/>
              </a:solidFill>
              <a:latin typeface="Calibri"/>
              <a:ea typeface="Calibri"/>
              <a:cs typeface="Calibri"/>
              <a:sym typeface="Calibri"/>
            </a:endParaRPr>
          </a:p>
          <a:p>
            <a:pPr marL="0" lvl="0" indent="0" algn="l" rtl="0">
              <a:lnSpc>
                <a:spcPct val="150000"/>
              </a:lnSpc>
              <a:spcBef>
                <a:spcPts val="0"/>
              </a:spcBef>
              <a:spcAft>
                <a:spcPts val="0"/>
              </a:spcAft>
              <a:buNone/>
            </a:pPr>
            <a:endParaRPr>
              <a:solidFill>
                <a:srgbClr val="9E9E9E"/>
              </a:solidFill>
              <a:latin typeface="Calibri"/>
              <a:ea typeface="Calibri"/>
              <a:cs typeface="Calibri"/>
              <a:sym typeface="Calibri"/>
            </a:endParaRPr>
          </a:p>
          <a:p>
            <a:pPr marL="0" lvl="0" indent="0" algn="l" rtl="0">
              <a:lnSpc>
                <a:spcPct val="150000"/>
              </a:lnSpc>
              <a:spcBef>
                <a:spcPts val="0"/>
              </a:spcBef>
              <a:spcAft>
                <a:spcPts val="0"/>
              </a:spcAft>
              <a:buNone/>
            </a:pPr>
            <a:r>
              <a:rPr lang="en-US" sz="1600" b="1">
                <a:solidFill>
                  <a:srgbClr val="38256E"/>
                </a:solidFill>
                <a:latin typeface="Calibri"/>
                <a:ea typeface="Calibri"/>
                <a:cs typeface="Calibri"/>
                <a:sym typeface="Calibri"/>
              </a:rPr>
              <a:t>Workflow Builder Tool</a:t>
            </a:r>
            <a:endParaRPr sz="1200">
              <a:solidFill>
                <a:srgbClr val="8E7CC3"/>
              </a:solidFill>
              <a:latin typeface="Calibri"/>
              <a:ea typeface="Calibri"/>
              <a:cs typeface="Calibri"/>
              <a:sym typeface="Calibri"/>
            </a:endParaRPr>
          </a:p>
          <a:p>
            <a:pPr marL="0" lvl="0" indent="0" algn="l" rtl="0">
              <a:lnSpc>
                <a:spcPct val="115000"/>
              </a:lnSpc>
              <a:spcBef>
                <a:spcPts val="0"/>
              </a:spcBef>
              <a:spcAft>
                <a:spcPts val="0"/>
              </a:spcAft>
              <a:buNone/>
            </a:pPr>
            <a:r>
              <a:rPr lang="en-US">
                <a:solidFill>
                  <a:srgbClr val="9E9E9E"/>
                </a:solidFill>
                <a:latin typeface="Calibri"/>
                <a:ea typeface="Calibri"/>
                <a:cs typeface="Calibri"/>
                <a:sym typeface="Calibri"/>
              </a:rPr>
              <a:t>This tool allows users to create or edit workflows with an improved graphical interface. It simplifies the process of automating document processing tasks, maximizing efficiency.</a:t>
            </a:r>
            <a:endParaRPr>
              <a:solidFill>
                <a:srgbClr val="9E9E9E"/>
              </a:solidFill>
              <a:latin typeface="Calibri"/>
              <a:ea typeface="Calibri"/>
              <a:cs typeface="Calibri"/>
              <a:sym typeface="Calibri"/>
            </a:endParaRPr>
          </a:p>
        </p:txBody>
      </p:sp>
      <p:pic>
        <p:nvPicPr>
          <p:cNvPr id="384" name="Google Shape;384;p33"/>
          <p:cNvPicPr preferRelativeResize="0"/>
          <p:nvPr/>
        </p:nvPicPr>
        <p:blipFill rotWithShape="1">
          <a:blip r:embed="rId3">
            <a:alphaModFix/>
          </a:blip>
          <a:srcRect r="48662"/>
          <a:stretch/>
        </p:blipFill>
        <p:spPr>
          <a:xfrm>
            <a:off x="6628727" y="683287"/>
            <a:ext cx="2115516" cy="2319981"/>
          </a:xfrm>
          <a:prstGeom prst="rect">
            <a:avLst/>
          </a:prstGeom>
          <a:noFill/>
          <a:ln>
            <a:noFill/>
          </a:ln>
          <a:effectLst>
            <a:outerShdw blurRad="57150" dist="19050" dir="5400000" algn="bl" rotWithShape="0">
              <a:srgbClr val="000000">
                <a:alpha val="50000"/>
              </a:srgbClr>
            </a:outerShdw>
          </a:effectLst>
        </p:spPr>
      </p:pic>
      <p:sp>
        <p:nvSpPr>
          <p:cNvPr id="385" name="Google Shape;385;p33"/>
          <p:cNvSpPr txBox="1"/>
          <p:nvPr/>
        </p:nvSpPr>
        <p:spPr>
          <a:xfrm>
            <a:off x="2288950" y="0"/>
            <a:ext cx="8092800" cy="924600"/>
          </a:xfrm>
          <a:prstGeom prst="rect">
            <a:avLst/>
          </a:prstGeom>
          <a:noFill/>
          <a:ln>
            <a:noFill/>
          </a:ln>
        </p:spPr>
        <p:txBody>
          <a:bodyPr spcFirstLastPara="1" wrap="square" lIns="0" tIns="9425" rIns="0" bIns="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2500" b="1">
                <a:solidFill>
                  <a:srgbClr val="38256E"/>
                </a:solidFill>
                <a:latin typeface="Calibri"/>
                <a:ea typeface="Calibri"/>
                <a:cs typeface="Calibri"/>
                <a:sym typeface="Calibri"/>
              </a:rPr>
              <a:t>FEATURE </a:t>
            </a:r>
            <a:r>
              <a:rPr lang="en-US" sz="2500">
                <a:solidFill>
                  <a:srgbClr val="38256E"/>
                </a:solidFill>
                <a:latin typeface="Calibri"/>
                <a:ea typeface="Calibri"/>
                <a:cs typeface="Calibri"/>
                <a:sym typeface="Calibri"/>
              </a:rPr>
              <a:t>HIGHLIGHTS</a:t>
            </a:r>
            <a:endParaRPr sz="2500">
              <a:solidFill>
                <a:srgbClr val="38256E"/>
              </a:solidFill>
              <a:latin typeface="Calibri"/>
              <a:ea typeface="Calibri"/>
              <a:cs typeface="Calibri"/>
              <a:sym typeface="Calibri"/>
            </a:endParaRPr>
          </a:p>
        </p:txBody>
      </p:sp>
      <p:pic>
        <p:nvPicPr>
          <p:cNvPr id="386" name="Google Shape;386;p33"/>
          <p:cNvPicPr preferRelativeResize="0"/>
          <p:nvPr/>
        </p:nvPicPr>
        <p:blipFill>
          <a:blip r:embed="rId4">
            <a:alphaModFix/>
          </a:blip>
          <a:stretch>
            <a:fillRect/>
          </a:stretch>
        </p:blipFill>
        <p:spPr>
          <a:xfrm>
            <a:off x="146275" y="241325"/>
            <a:ext cx="1836076" cy="441950"/>
          </a:xfrm>
          <a:prstGeom prst="rect">
            <a:avLst/>
          </a:prstGeom>
          <a:noFill/>
          <a:ln>
            <a:noFill/>
          </a:ln>
        </p:spPr>
      </p:pic>
      <p:grpSp>
        <p:nvGrpSpPr>
          <p:cNvPr id="387" name="Google Shape;387;p33"/>
          <p:cNvGrpSpPr/>
          <p:nvPr/>
        </p:nvGrpSpPr>
        <p:grpSpPr>
          <a:xfrm>
            <a:off x="2288937" y="4217479"/>
            <a:ext cx="7423961" cy="1769585"/>
            <a:chOff x="1788075" y="4098116"/>
            <a:chExt cx="8425787" cy="2008382"/>
          </a:xfrm>
        </p:grpSpPr>
        <p:grpSp>
          <p:nvGrpSpPr>
            <p:cNvPr id="388" name="Google Shape;388;p33"/>
            <p:cNvGrpSpPr/>
            <p:nvPr/>
          </p:nvGrpSpPr>
          <p:grpSpPr>
            <a:xfrm>
              <a:off x="8480680" y="4122691"/>
              <a:ext cx="1733182" cy="1708197"/>
              <a:chOff x="9709222" y="4258468"/>
              <a:chExt cx="2083903" cy="2053862"/>
            </a:xfrm>
          </p:grpSpPr>
          <p:sp>
            <p:nvSpPr>
              <p:cNvPr id="389" name="Google Shape;389;p33"/>
              <p:cNvSpPr/>
              <p:nvPr/>
            </p:nvSpPr>
            <p:spPr>
              <a:xfrm>
                <a:off x="9755225" y="4534820"/>
                <a:ext cx="2037900" cy="17775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90" name="Google Shape;390;p33"/>
              <p:cNvGrpSpPr/>
              <p:nvPr/>
            </p:nvGrpSpPr>
            <p:grpSpPr>
              <a:xfrm>
                <a:off x="9709222" y="4258468"/>
                <a:ext cx="2042791" cy="2053862"/>
                <a:chOff x="9312572" y="6650550"/>
                <a:chExt cx="2042791" cy="2053862"/>
              </a:xfrm>
            </p:grpSpPr>
            <p:pic>
              <p:nvPicPr>
                <p:cNvPr id="391" name="Google Shape;391;p33"/>
                <p:cNvPicPr preferRelativeResize="0"/>
                <p:nvPr/>
              </p:nvPicPr>
              <p:blipFill rotWithShape="1">
                <a:blip r:embed="rId5">
                  <a:alphaModFix/>
                </a:blip>
                <a:srcRect/>
                <a:stretch/>
              </p:blipFill>
              <p:spPr>
                <a:xfrm>
                  <a:off x="9312572" y="6650550"/>
                  <a:ext cx="1428750" cy="1428750"/>
                </a:xfrm>
                <a:prstGeom prst="rect">
                  <a:avLst/>
                </a:prstGeom>
                <a:noFill/>
                <a:ln>
                  <a:noFill/>
                </a:ln>
              </p:spPr>
            </p:pic>
            <p:pic>
              <p:nvPicPr>
                <p:cNvPr id="392" name="Google Shape;392;p33"/>
                <p:cNvPicPr preferRelativeResize="0"/>
                <p:nvPr/>
              </p:nvPicPr>
              <p:blipFill rotWithShape="1">
                <a:blip r:embed="rId6">
                  <a:alphaModFix/>
                </a:blip>
                <a:srcRect/>
                <a:stretch/>
              </p:blipFill>
              <p:spPr>
                <a:xfrm>
                  <a:off x="10002288" y="7351337"/>
                  <a:ext cx="1353075" cy="1353075"/>
                </a:xfrm>
                <a:prstGeom prst="rect">
                  <a:avLst/>
                </a:prstGeom>
                <a:noFill/>
                <a:ln>
                  <a:noFill/>
                </a:ln>
              </p:spPr>
            </p:pic>
          </p:grpSp>
        </p:grpSp>
        <p:grpSp>
          <p:nvGrpSpPr>
            <p:cNvPr id="393" name="Google Shape;393;p33"/>
            <p:cNvGrpSpPr/>
            <p:nvPr/>
          </p:nvGrpSpPr>
          <p:grpSpPr>
            <a:xfrm>
              <a:off x="6250822" y="4362671"/>
              <a:ext cx="1846792" cy="1479415"/>
              <a:chOff x="6456647" y="4640470"/>
              <a:chExt cx="2220503" cy="1778785"/>
            </a:xfrm>
          </p:grpSpPr>
          <p:sp>
            <p:nvSpPr>
              <p:cNvPr id="394" name="Google Shape;394;p33"/>
              <p:cNvSpPr/>
              <p:nvPr/>
            </p:nvSpPr>
            <p:spPr>
              <a:xfrm>
                <a:off x="6639250" y="4640470"/>
                <a:ext cx="2037900" cy="17775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95" name="Google Shape;395;p33"/>
              <p:cNvGrpSpPr/>
              <p:nvPr/>
            </p:nvGrpSpPr>
            <p:grpSpPr>
              <a:xfrm>
                <a:off x="6456647" y="4676843"/>
                <a:ext cx="2161891" cy="1742412"/>
                <a:chOff x="6524622" y="7831450"/>
                <a:chExt cx="2161891" cy="1742412"/>
              </a:xfrm>
            </p:grpSpPr>
            <p:pic>
              <p:nvPicPr>
                <p:cNvPr id="396" name="Google Shape;396;p33"/>
                <p:cNvPicPr preferRelativeResize="0"/>
                <p:nvPr/>
              </p:nvPicPr>
              <p:blipFill rotWithShape="1">
                <a:blip r:embed="rId7">
                  <a:alphaModFix/>
                </a:blip>
                <a:srcRect/>
                <a:stretch/>
              </p:blipFill>
              <p:spPr>
                <a:xfrm>
                  <a:off x="6524622" y="7831450"/>
                  <a:ext cx="1428750" cy="1428750"/>
                </a:xfrm>
                <a:prstGeom prst="rect">
                  <a:avLst/>
                </a:prstGeom>
                <a:noFill/>
                <a:ln>
                  <a:noFill/>
                </a:ln>
              </p:spPr>
            </p:pic>
            <p:pic>
              <p:nvPicPr>
                <p:cNvPr id="397" name="Google Shape;397;p33"/>
                <p:cNvPicPr preferRelativeResize="0"/>
                <p:nvPr/>
              </p:nvPicPr>
              <p:blipFill rotWithShape="1">
                <a:blip r:embed="rId8">
                  <a:alphaModFix/>
                </a:blip>
                <a:srcRect/>
                <a:stretch/>
              </p:blipFill>
              <p:spPr>
                <a:xfrm>
                  <a:off x="7333438" y="8220787"/>
                  <a:ext cx="1353075" cy="1353075"/>
                </a:xfrm>
                <a:prstGeom prst="rect">
                  <a:avLst/>
                </a:prstGeom>
                <a:noFill/>
                <a:ln>
                  <a:noFill/>
                </a:ln>
              </p:spPr>
            </p:pic>
          </p:grpSp>
        </p:grpSp>
        <p:sp>
          <p:nvSpPr>
            <p:cNvPr id="398" name="Google Shape;398;p33"/>
            <p:cNvSpPr/>
            <p:nvPr/>
          </p:nvSpPr>
          <p:spPr>
            <a:xfrm>
              <a:off x="3833793" y="4378283"/>
              <a:ext cx="1695000" cy="14784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99" name="Google Shape;399;p33"/>
            <p:cNvCxnSpPr/>
            <p:nvPr/>
          </p:nvCxnSpPr>
          <p:spPr>
            <a:xfrm rot="10800000" flipH="1">
              <a:off x="2409498" y="4955598"/>
              <a:ext cx="984600" cy="4200"/>
            </a:xfrm>
            <a:prstGeom prst="straightConnector1">
              <a:avLst/>
            </a:prstGeom>
            <a:noFill/>
            <a:ln w="28575" cap="flat" cmpd="sng">
              <a:solidFill>
                <a:srgbClr val="38256E"/>
              </a:solidFill>
              <a:prstDash val="solid"/>
              <a:round/>
              <a:headEnd type="none" w="med" len="med"/>
              <a:tailEnd type="triangle" w="med" len="med"/>
            </a:ln>
          </p:spPr>
        </p:cxnSp>
        <p:grpSp>
          <p:nvGrpSpPr>
            <p:cNvPr id="400" name="Google Shape;400;p33"/>
            <p:cNvGrpSpPr/>
            <p:nvPr/>
          </p:nvGrpSpPr>
          <p:grpSpPr>
            <a:xfrm>
              <a:off x="5210537" y="4702506"/>
              <a:ext cx="1407486" cy="1403993"/>
              <a:chOff x="4722911" y="7257773"/>
              <a:chExt cx="1692300" cy="1688100"/>
            </a:xfrm>
          </p:grpSpPr>
          <p:cxnSp>
            <p:nvCxnSpPr>
              <p:cNvPr id="401" name="Google Shape;401;p33"/>
              <p:cNvCxnSpPr/>
              <p:nvPr/>
            </p:nvCxnSpPr>
            <p:spPr>
              <a:xfrm rot="8219469">
                <a:off x="4949368" y="7525642"/>
                <a:ext cx="1239387" cy="1152362"/>
              </a:xfrm>
              <a:prstGeom prst="straightConnector1">
                <a:avLst/>
              </a:prstGeom>
              <a:noFill/>
              <a:ln w="19050" cap="flat" cmpd="sng">
                <a:solidFill>
                  <a:srgbClr val="F9CB9C"/>
                </a:solidFill>
                <a:prstDash val="dash"/>
                <a:round/>
                <a:headEnd type="triangle" w="sm" len="sm"/>
                <a:tailEnd type="none" w="med" len="med"/>
              </a:ln>
            </p:spPr>
          </p:cxnSp>
          <p:pic>
            <p:nvPicPr>
              <p:cNvPr id="402" name="Google Shape;402;p33"/>
              <p:cNvPicPr preferRelativeResize="0"/>
              <p:nvPr/>
            </p:nvPicPr>
            <p:blipFill rotWithShape="1">
              <a:blip r:embed="rId9">
                <a:alphaModFix/>
              </a:blip>
              <a:srcRect/>
              <a:stretch/>
            </p:blipFill>
            <p:spPr>
              <a:xfrm>
                <a:off x="5483325" y="8016111"/>
                <a:ext cx="171450" cy="171450"/>
              </a:xfrm>
              <a:prstGeom prst="rect">
                <a:avLst/>
              </a:prstGeom>
              <a:noFill/>
              <a:ln>
                <a:noFill/>
              </a:ln>
            </p:spPr>
          </p:pic>
        </p:grpSp>
        <p:grpSp>
          <p:nvGrpSpPr>
            <p:cNvPr id="403" name="Google Shape;403;p33"/>
            <p:cNvGrpSpPr/>
            <p:nvPr/>
          </p:nvGrpSpPr>
          <p:grpSpPr>
            <a:xfrm>
              <a:off x="3927480" y="4098116"/>
              <a:ext cx="1694994" cy="1757404"/>
              <a:chOff x="3520513" y="6160136"/>
              <a:chExt cx="2037987" cy="2113026"/>
            </a:xfrm>
          </p:grpSpPr>
          <p:pic>
            <p:nvPicPr>
              <p:cNvPr id="404" name="Google Shape;404;p33"/>
              <p:cNvPicPr preferRelativeResize="0"/>
              <p:nvPr/>
            </p:nvPicPr>
            <p:blipFill rotWithShape="1">
              <a:blip r:embed="rId10">
                <a:alphaModFix/>
              </a:blip>
              <a:srcRect/>
              <a:stretch/>
            </p:blipFill>
            <p:spPr>
              <a:xfrm>
                <a:off x="4129750" y="6160136"/>
                <a:ext cx="1428750" cy="1428750"/>
              </a:xfrm>
              <a:prstGeom prst="rect">
                <a:avLst/>
              </a:prstGeom>
              <a:noFill/>
              <a:ln>
                <a:noFill/>
              </a:ln>
            </p:spPr>
          </p:pic>
          <p:pic>
            <p:nvPicPr>
              <p:cNvPr id="405" name="Google Shape;405;p33"/>
              <p:cNvPicPr preferRelativeResize="0"/>
              <p:nvPr/>
            </p:nvPicPr>
            <p:blipFill rotWithShape="1">
              <a:blip r:embed="rId11">
                <a:alphaModFix/>
              </a:blip>
              <a:srcRect/>
              <a:stretch/>
            </p:blipFill>
            <p:spPr>
              <a:xfrm>
                <a:off x="3520513" y="6920087"/>
                <a:ext cx="1353075" cy="1353075"/>
              </a:xfrm>
              <a:prstGeom prst="rect">
                <a:avLst/>
              </a:prstGeom>
              <a:noFill/>
              <a:ln>
                <a:noFill/>
              </a:ln>
            </p:spPr>
          </p:pic>
        </p:grpSp>
        <p:grpSp>
          <p:nvGrpSpPr>
            <p:cNvPr id="406" name="Google Shape;406;p33"/>
            <p:cNvGrpSpPr/>
            <p:nvPr/>
          </p:nvGrpSpPr>
          <p:grpSpPr>
            <a:xfrm>
              <a:off x="7945378" y="4964568"/>
              <a:ext cx="966851" cy="142595"/>
              <a:chOff x="5252711" y="8016111"/>
              <a:chExt cx="1162500" cy="171450"/>
            </a:xfrm>
          </p:grpSpPr>
          <p:cxnSp>
            <p:nvCxnSpPr>
              <p:cNvPr id="407" name="Google Shape;407;p33"/>
              <p:cNvCxnSpPr/>
              <p:nvPr/>
            </p:nvCxnSpPr>
            <p:spPr>
              <a:xfrm rot="10800000">
                <a:off x="5252711" y="8100473"/>
                <a:ext cx="1162500" cy="0"/>
              </a:xfrm>
              <a:prstGeom prst="straightConnector1">
                <a:avLst/>
              </a:prstGeom>
              <a:noFill/>
              <a:ln w="19050" cap="flat" cmpd="sng">
                <a:solidFill>
                  <a:srgbClr val="F9CB9C"/>
                </a:solidFill>
                <a:prstDash val="dash"/>
                <a:round/>
                <a:headEnd type="triangle" w="sm" len="sm"/>
                <a:tailEnd type="none" w="med" len="med"/>
              </a:ln>
            </p:spPr>
          </p:cxnSp>
          <p:pic>
            <p:nvPicPr>
              <p:cNvPr id="408" name="Google Shape;408;p33"/>
              <p:cNvPicPr preferRelativeResize="0"/>
              <p:nvPr/>
            </p:nvPicPr>
            <p:blipFill rotWithShape="1">
              <a:blip r:embed="rId9">
                <a:alphaModFix/>
              </a:blip>
              <a:srcRect/>
              <a:stretch/>
            </p:blipFill>
            <p:spPr>
              <a:xfrm>
                <a:off x="5483325" y="8016111"/>
                <a:ext cx="171450" cy="171450"/>
              </a:xfrm>
              <a:prstGeom prst="rect">
                <a:avLst/>
              </a:prstGeom>
              <a:noFill/>
              <a:ln>
                <a:noFill/>
              </a:ln>
            </p:spPr>
          </p:pic>
        </p:grpSp>
        <p:sp>
          <p:nvSpPr>
            <p:cNvPr id="409" name="Google Shape;409;p33"/>
            <p:cNvSpPr/>
            <p:nvPr/>
          </p:nvSpPr>
          <p:spPr>
            <a:xfrm>
              <a:off x="1788075" y="4405920"/>
              <a:ext cx="1595700" cy="13917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10" name="Google Shape;410;p33"/>
            <p:cNvGrpSpPr/>
            <p:nvPr/>
          </p:nvGrpSpPr>
          <p:grpSpPr>
            <a:xfrm>
              <a:off x="1985479" y="4274827"/>
              <a:ext cx="1595595" cy="1522039"/>
              <a:chOff x="277501" y="6197965"/>
              <a:chExt cx="1918474" cy="1830034"/>
            </a:xfrm>
          </p:grpSpPr>
          <p:pic>
            <p:nvPicPr>
              <p:cNvPr id="411" name="Google Shape;411;p33"/>
              <p:cNvPicPr preferRelativeResize="0"/>
              <p:nvPr/>
            </p:nvPicPr>
            <p:blipFill rotWithShape="1">
              <a:blip r:embed="rId12">
                <a:alphaModFix/>
              </a:blip>
              <a:srcRect/>
              <a:stretch/>
            </p:blipFill>
            <p:spPr>
              <a:xfrm>
                <a:off x="842900" y="6197965"/>
                <a:ext cx="1353075" cy="1353075"/>
              </a:xfrm>
              <a:prstGeom prst="rect">
                <a:avLst/>
              </a:prstGeom>
              <a:noFill/>
              <a:ln>
                <a:noFill/>
              </a:ln>
            </p:spPr>
          </p:pic>
          <p:pic>
            <p:nvPicPr>
              <p:cNvPr id="412" name="Google Shape;412;p33"/>
              <p:cNvPicPr preferRelativeResize="0"/>
              <p:nvPr/>
            </p:nvPicPr>
            <p:blipFill rotWithShape="1">
              <a:blip r:embed="rId13">
                <a:alphaModFix/>
              </a:blip>
              <a:srcRect/>
              <a:stretch/>
            </p:blipFill>
            <p:spPr>
              <a:xfrm>
                <a:off x="277501" y="6514528"/>
                <a:ext cx="1116725" cy="1513471"/>
              </a:xfrm>
              <a:prstGeom prst="rect">
                <a:avLst/>
              </a:prstGeom>
              <a:noFill/>
              <a:ln>
                <a:noFill/>
              </a:ln>
            </p:spPr>
          </p:pic>
        </p:grpSp>
      </p:grpSp>
      <p:pic>
        <p:nvPicPr>
          <p:cNvPr id="413" name="Google Shape;413;p33"/>
          <p:cNvPicPr preferRelativeResize="0"/>
          <p:nvPr/>
        </p:nvPicPr>
        <p:blipFill rotWithShape="1">
          <a:blip r:embed="rId14">
            <a:alphaModFix/>
          </a:blip>
          <a:srcRect l="26445" t="15053" r="28340" b="8686"/>
          <a:stretch/>
        </p:blipFill>
        <p:spPr>
          <a:xfrm>
            <a:off x="8032512" y="1748792"/>
            <a:ext cx="2181335" cy="2069496"/>
          </a:xfrm>
          <a:prstGeom prst="rect">
            <a:avLst/>
          </a:prstGeom>
          <a:noFill/>
          <a:ln>
            <a:noFill/>
          </a:ln>
          <a:effectLst>
            <a:outerShdw blurRad="57150" dist="19050" dir="5400000" algn="bl" rotWithShape="0">
              <a:srgbClr val="000000">
                <a:alpha val="49800"/>
              </a:srgbClr>
            </a:outerShdw>
          </a:effectLst>
        </p:spPr>
      </p:pic>
      <p:sp>
        <p:nvSpPr>
          <p:cNvPr id="414" name="Google Shape;414;p33"/>
          <p:cNvSpPr/>
          <p:nvPr/>
        </p:nvSpPr>
        <p:spPr>
          <a:xfrm>
            <a:off x="10431185" y="5393138"/>
            <a:ext cx="1089300" cy="1090200"/>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76"/>
              <a:buFont typeface="Arial"/>
              <a:buNone/>
            </a:pPr>
            <a:endParaRPr sz="1276"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2CA8AB01-AE57-BB3E-0A8B-E005969C0478}"/>
            </a:ext>
          </a:extLst>
        </p:cNvPr>
        <p:cNvGrpSpPr/>
        <p:nvPr/>
      </p:nvGrpSpPr>
      <p:grpSpPr>
        <a:xfrm>
          <a:off x="0" y="0"/>
          <a:ext cx="0" cy="0"/>
          <a:chOff x="0" y="0"/>
          <a:chExt cx="0" cy="0"/>
        </a:xfrm>
      </p:grpSpPr>
      <p:sp>
        <p:nvSpPr>
          <p:cNvPr id="212" name="Google Shape;212;p20">
            <a:extLst>
              <a:ext uri="{FF2B5EF4-FFF2-40B4-BE49-F238E27FC236}">
                <a16:creationId xmlns:a16="http://schemas.microsoft.com/office/drawing/2014/main" id="{932533AD-B766-742E-5BFF-96FFFC7897D7}"/>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8</a:t>
            </a:fld>
            <a:endParaRPr/>
          </a:p>
        </p:txBody>
      </p:sp>
      <p:sp>
        <p:nvSpPr>
          <p:cNvPr id="213" name="Google Shape;213;p20">
            <a:extLst>
              <a:ext uri="{FF2B5EF4-FFF2-40B4-BE49-F238E27FC236}">
                <a16:creationId xmlns:a16="http://schemas.microsoft.com/office/drawing/2014/main" id="{247D9965-C2BF-EC6C-7952-01F7D6A32DA6}"/>
              </a:ext>
            </a:extLst>
          </p:cNvPr>
          <p:cNvSpPr txBox="1"/>
          <p:nvPr/>
        </p:nvSpPr>
        <p:spPr>
          <a:xfrm>
            <a:off x="2876154" y="0"/>
            <a:ext cx="7092600" cy="924600"/>
          </a:xfrm>
          <a:prstGeom prst="rect">
            <a:avLst/>
          </a:prstGeom>
          <a:noFill/>
          <a:ln>
            <a:noFill/>
          </a:ln>
        </p:spPr>
        <p:txBody>
          <a:bodyPr spcFirstLastPara="1" wrap="square" lIns="0" tIns="9425" rIns="0" bIns="0" anchor="ctr" anchorCtr="0">
            <a:noAutofit/>
          </a:bodyPr>
          <a:lstStyle/>
          <a:p>
            <a:pPr>
              <a:lnSpc>
                <a:spcPct val="90000"/>
              </a:lnSpc>
            </a:pPr>
            <a:r>
              <a:rPr lang="en-US" sz="2500" b="1">
                <a:solidFill>
                  <a:srgbClr val="38256E"/>
                </a:solidFill>
                <a:latin typeface="Calibri"/>
                <a:ea typeface="Calibri"/>
                <a:cs typeface="Calibri"/>
                <a:sym typeface="Calibri"/>
              </a:rPr>
              <a:t>INCLUDED WITH DISPATCHER SCANTRIP CLOUD</a:t>
            </a:r>
            <a:endParaRPr lang="en-US"/>
          </a:p>
        </p:txBody>
      </p:sp>
      <p:pic>
        <p:nvPicPr>
          <p:cNvPr id="2" name="Picture 1" descr="A cartoon of people looking at a computer screen&#10;&#10;AI-generated content may be incorrect.">
            <a:extLst>
              <a:ext uri="{FF2B5EF4-FFF2-40B4-BE49-F238E27FC236}">
                <a16:creationId xmlns:a16="http://schemas.microsoft.com/office/drawing/2014/main" id="{7054D006-AFB3-C25B-143C-E377FF0B0219}"/>
              </a:ext>
            </a:extLst>
          </p:cNvPr>
          <p:cNvPicPr>
            <a:picLocks noChangeAspect="1"/>
          </p:cNvPicPr>
          <p:nvPr/>
        </p:nvPicPr>
        <p:blipFill>
          <a:blip r:embed="rId3"/>
          <a:stretch>
            <a:fillRect/>
          </a:stretch>
        </p:blipFill>
        <p:spPr>
          <a:xfrm>
            <a:off x="274812" y="2268737"/>
            <a:ext cx="3805608" cy="1949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A person and person standing next to a printer&#10;&#10;AI-generated content may be incorrect.">
            <a:extLst>
              <a:ext uri="{FF2B5EF4-FFF2-40B4-BE49-F238E27FC236}">
                <a16:creationId xmlns:a16="http://schemas.microsoft.com/office/drawing/2014/main" id="{D9AF7AEF-B5EC-6EAC-025D-5372E0D22207}"/>
              </a:ext>
            </a:extLst>
          </p:cNvPr>
          <p:cNvPicPr>
            <a:picLocks noChangeAspect="1"/>
          </p:cNvPicPr>
          <p:nvPr/>
        </p:nvPicPr>
        <p:blipFill>
          <a:blip r:embed="rId4"/>
          <a:stretch>
            <a:fillRect/>
          </a:stretch>
        </p:blipFill>
        <p:spPr>
          <a:xfrm>
            <a:off x="3950736" y="2271979"/>
            <a:ext cx="3942729" cy="1942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A person and person standing next to a shield&#10;&#10;AI-generated content may be incorrect.">
            <a:extLst>
              <a:ext uri="{FF2B5EF4-FFF2-40B4-BE49-F238E27FC236}">
                <a16:creationId xmlns:a16="http://schemas.microsoft.com/office/drawing/2014/main" id="{FEE75F7A-CD56-21B6-4A63-9A7D1395C61C}"/>
              </a:ext>
            </a:extLst>
          </p:cNvPr>
          <p:cNvPicPr>
            <a:picLocks noChangeAspect="1"/>
          </p:cNvPicPr>
          <p:nvPr/>
        </p:nvPicPr>
        <p:blipFill>
          <a:blip r:embed="rId5"/>
          <a:stretch>
            <a:fillRect/>
          </a:stretch>
        </p:blipFill>
        <p:spPr>
          <a:xfrm>
            <a:off x="7420857" y="2018269"/>
            <a:ext cx="3685972" cy="2286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5">
            <a:extLst>
              <a:ext uri="{FF2B5EF4-FFF2-40B4-BE49-F238E27FC236}">
                <a16:creationId xmlns:a16="http://schemas.microsoft.com/office/drawing/2014/main" id="{AD34858C-433C-FC31-5DF8-D995CCCBBC15}"/>
              </a:ext>
            </a:extLst>
          </p:cNvPr>
          <p:cNvSpPr txBox="1"/>
          <p:nvPr/>
        </p:nvSpPr>
        <p:spPr>
          <a:xfrm>
            <a:off x="1083943" y="1488544"/>
            <a:ext cx="217885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t>Bizhub SECURE Notifi</a:t>
            </a:r>
            <a:r>
              <a:rPr lang="en-US" b="1"/>
              <a:t>er Dashboard</a:t>
            </a:r>
          </a:p>
        </p:txBody>
      </p:sp>
      <p:sp>
        <p:nvSpPr>
          <p:cNvPr id="6" name="TextBox 6">
            <a:extLst>
              <a:ext uri="{FF2B5EF4-FFF2-40B4-BE49-F238E27FC236}">
                <a16:creationId xmlns:a16="http://schemas.microsoft.com/office/drawing/2014/main" id="{534E7FAE-7565-97FE-8376-AEC9349DEDE8}"/>
              </a:ext>
            </a:extLst>
          </p:cNvPr>
          <p:cNvSpPr txBox="1"/>
          <p:nvPr/>
        </p:nvSpPr>
        <p:spPr>
          <a:xfrm>
            <a:off x="4669923" y="1591801"/>
            <a:ext cx="2178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Authentication App</a:t>
            </a:r>
          </a:p>
        </p:txBody>
      </p:sp>
      <p:sp>
        <p:nvSpPr>
          <p:cNvPr id="7" name="TextBox 7">
            <a:extLst>
              <a:ext uri="{FF2B5EF4-FFF2-40B4-BE49-F238E27FC236}">
                <a16:creationId xmlns:a16="http://schemas.microsoft.com/office/drawing/2014/main" id="{7637A4E1-A9FE-3227-E02C-92309911DBFF}"/>
              </a:ext>
            </a:extLst>
          </p:cNvPr>
          <p:cNvSpPr txBox="1"/>
          <p:nvPr/>
        </p:nvSpPr>
        <p:spPr>
          <a:xfrm>
            <a:off x="8255978" y="1591799"/>
            <a:ext cx="21788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t>Direct Print</a:t>
            </a:r>
            <a:endParaRPr lang="en-US"/>
          </a:p>
        </p:txBody>
      </p:sp>
      <p:pic>
        <p:nvPicPr>
          <p:cNvPr id="9" name="Google Shape;103;p11" descr="A black screen with a black background&#10;&#10;AI-generated content may be incorrect.">
            <a:extLst>
              <a:ext uri="{FF2B5EF4-FFF2-40B4-BE49-F238E27FC236}">
                <a16:creationId xmlns:a16="http://schemas.microsoft.com/office/drawing/2014/main" id="{1C028048-109D-73B4-10E8-216C739FA529}"/>
              </a:ext>
            </a:extLst>
          </p:cNvPr>
          <p:cNvPicPr preferRelativeResize="0"/>
          <p:nvPr/>
        </p:nvPicPr>
        <p:blipFill>
          <a:blip r:embed="rId6">
            <a:alphaModFix/>
          </a:blip>
          <a:stretch>
            <a:fillRect/>
          </a:stretch>
        </p:blipFill>
        <p:spPr>
          <a:xfrm>
            <a:off x="285725" y="241331"/>
            <a:ext cx="2823344" cy="441950"/>
          </a:xfrm>
          <a:prstGeom prst="rect">
            <a:avLst/>
          </a:prstGeom>
          <a:noFill/>
          <a:ln>
            <a:noFill/>
          </a:ln>
        </p:spPr>
      </p:pic>
    </p:spTree>
    <p:extLst>
      <p:ext uri="{BB962C8B-B14F-4D97-AF65-F5344CB8AC3E}">
        <p14:creationId xmlns:p14="http://schemas.microsoft.com/office/powerpoint/2010/main" val="293411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6582F781-F4C2-5CF1-204F-BFD0D8A87A18}"/>
            </a:ext>
          </a:extLst>
        </p:cNvPr>
        <p:cNvGrpSpPr/>
        <p:nvPr/>
      </p:nvGrpSpPr>
      <p:grpSpPr>
        <a:xfrm>
          <a:off x="0" y="0"/>
          <a:ext cx="0" cy="0"/>
          <a:chOff x="0" y="0"/>
          <a:chExt cx="0" cy="0"/>
        </a:xfrm>
      </p:grpSpPr>
      <p:sp>
        <p:nvSpPr>
          <p:cNvPr id="101" name="Google Shape;101;p11">
            <a:extLst>
              <a:ext uri="{FF2B5EF4-FFF2-40B4-BE49-F238E27FC236}">
                <a16:creationId xmlns:a16="http://schemas.microsoft.com/office/drawing/2014/main" id="{F329A707-924B-31DD-6EA8-79497C57FE63}"/>
              </a:ext>
            </a:extLst>
          </p:cNvPr>
          <p:cNvSpPr txBox="1">
            <a:spLocks noGrp="1"/>
          </p:cNvSpPr>
          <p:nvPr>
            <p:ph type="sldNum" idx="12"/>
          </p:nvPr>
        </p:nvSpPr>
        <p:spPr>
          <a:xfrm>
            <a:off x="11059188" y="6160124"/>
            <a:ext cx="419700" cy="23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9</a:t>
            </a:fld>
            <a:endParaRPr/>
          </a:p>
        </p:txBody>
      </p:sp>
      <p:sp>
        <p:nvSpPr>
          <p:cNvPr id="102" name="Google Shape;102;p11">
            <a:extLst>
              <a:ext uri="{FF2B5EF4-FFF2-40B4-BE49-F238E27FC236}">
                <a16:creationId xmlns:a16="http://schemas.microsoft.com/office/drawing/2014/main" id="{8C81C419-C230-A9BB-8371-E777355A1DC8}"/>
              </a:ext>
            </a:extLst>
          </p:cNvPr>
          <p:cNvSpPr txBox="1"/>
          <p:nvPr/>
        </p:nvSpPr>
        <p:spPr>
          <a:xfrm>
            <a:off x="2206585" y="16780"/>
            <a:ext cx="3555600" cy="924600"/>
          </a:xfrm>
          <a:prstGeom prst="rect">
            <a:avLst/>
          </a:prstGeom>
          <a:noFill/>
          <a:ln>
            <a:noFill/>
          </a:ln>
        </p:spPr>
        <p:txBody>
          <a:bodyPr spcFirstLastPara="1" wrap="square" lIns="0" tIns="9425" rIns="0" bIns="0" anchor="ctr" anchorCtr="0">
            <a:noAutofit/>
          </a:bodyPr>
          <a:lstStyle/>
          <a:p>
            <a:pPr>
              <a:lnSpc>
                <a:spcPct val="90000"/>
              </a:lnSpc>
            </a:pPr>
            <a:r>
              <a:rPr lang="en-US" sz="2500" b="1">
                <a:solidFill>
                  <a:srgbClr val="9E9E9E"/>
                </a:solidFill>
                <a:latin typeface="Calibri"/>
                <a:ea typeface="Calibri"/>
                <a:cs typeface="Calibri"/>
                <a:sym typeface="Calibri"/>
              </a:rPr>
              <a:t>SOLUTION VALUE</a:t>
            </a:r>
            <a:endParaRPr lang="en-US"/>
          </a:p>
        </p:txBody>
      </p:sp>
      <p:pic>
        <p:nvPicPr>
          <p:cNvPr id="5" name="Google Shape;265;g2a550cfbb5b_0_1500">
            <a:extLst>
              <a:ext uri="{FF2B5EF4-FFF2-40B4-BE49-F238E27FC236}">
                <a16:creationId xmlns:a16="http://schemas.microsoft.com/office/drawing/2014/main" id="{87F21A15-A2DA-611C-991F-6E7AA84EE6B2}"/>
              </a:ext>
            </a:extLst>
          </p:cNvPr>
          <p:cNvPicPr preferRelativeResize="0"/>
          <p:nvPr/>
        </p:nvPicPr>
        <p:blipFill rotWithShape="1">
          <a:blip r:embed="rId3">
            <a:alphaModFix/>
          </a:blip>
          <a:srcRect b="6349"/>
          <a:stretch/>
        </p:blipFill>
        <p:spPr>
          <a:xfrm>
            <a:off x="6011343" y="17361"/>
            <a:ext cx="5509260" cy="6008790"/>
          </a:xfrm>
          <a:prstGeom prst="rect">
            <a:avLst/>
          </a:prstGeom>
          <a:noFill/>
          <a:ln>
            <a:noFill/>
          </a:ln>
        </p:spPr>
      </p:pic>
      <p:sp>
        <p:nvSpPr>
          <p:cNvPr id="7" name="Google Shape;266;g2a550cfbb5b_0_1500">
            <a:extLst>
              <a:ext uri="{FF2B5EF4-FFF2-40B4-BE49-F238E27FC236}">
                <a16:creationId xmlns:a16="http://schemas.microsoft.com/office/drawing/2014/main" id="{A0B770E5-CE27-FDFF-28A6-50FE9DABB048}"/>
              </a:ext>
            </a:extLst>
          </p:cNvPr>
          <p:cNvSpPr/>
          <p:nvPr/>
        </p:nvSpPr>
        <p:spPr>
          <a:xfrm>
            <a:off x="81481" y="5309080"/>
            <a:ext cx="11357400" cy="769500"/>
          </a:xfrm>
          <a:prstGeom prst="rect">
            <a:avLst/>
          </a:prstGeom>
          <a:solidFill>
            <a:schemeClr val="accent6">
              <a:lumMod val="75000"/>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16"/>
              <a:buFont typeface="Arial"/>
              <a:buNone/>
            </a:pPr>
            <a:endParaRPr sz="2016" b="0" i="0" u="none" strike="noStrike" cap="none">
              <a:solidFill>
                <a:schemeClr val="lt1"/>
              </a:solidFill>
              <a:latin typeface="Arial"/>
              <a:ea typeface="Arial"/>
              <a:cs typeface="Arial"/>
              <a:sym typeface="Arial"/>
            </a:endParaRPr>
          </a:p>
        </p:txBody>
      </p:sp>
      <p:sp>
        <p:nvSpPr>
          <p:cNvPr id="8" name="Google Shape;268;g2a550cfbb5b_0_1500">
            <a:extLst>
              <a:ext uri="{FF2B5EF4-FFF2-40B4-BE49-F238E27FC236}">
                <a16:creationId xmlns:a16="http://schemas.microsoft.com/office/drawing/2014/main" id="{D8CECF5F-6578-FDB5-E1F9-956D93B8D591}"/>
              </a:ext>
            </a:extLst>
          </p:cNvPr>
          <p:cNvSpPr txBox="1"/>
          <p:nvPr/>
        </p:nvSpPr>
        <p:spPr>
          <a:xfrm>
            <a:off x="429208" y="877078"/>
            <a:ext cx="9638100" cy="49575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016"/>
              <a:buFont typeface="Arial"/>
              <a:buNone/>
            </a:pPr>
            <a:r>
              <a:rPr lang="en-US" sz="2000" b="0" i="0" u="none" strike="noStrike" cap="none">
                <a:solidFill>
                  <a:schemeClr val="dk1"/>
                </a:solidFill>
                <a:latin typeface="Arial"/>
                <a:ea typeface="Arial"/>
                <a:cs typeface="Arial"/>
                <a:sym typeface="Arial"/>
              </a:rPr>
              <a:t>Streamline </a:t>
            </a:r>
            <a:r>
              <a:rPr lang="en-US" sz="2000" b="0" i="0" u="none" strike="noStrike" cap="none">
                <a:solidFill>
                  <a:schemeClr val="accent1"/>
                </a:solidFill>
                <a:latin typeface="Arial"/>
                <a:ea typeface="Arial"/>
                <a:cs typeface="Arial"/>
                <a:sym typeface="Arial"/>
              </a:rPr>
              <a:t>simple to complex workflows</a:t>
            </a:r>
            <a:r>
              <a:rPr lang="en-US" sz="2000" b="0" i="0" u="none" strike="noStrike" cap="none">
                <a:solidFill>
                  <a:schemeClr val="dk1"/>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16"/>
              <a:buFont typeface="Arial"/>
              <a:buNone/>
            </a:pPr>
            <a:endParaRPr sz="2016" b="0" i="0" u="none" strike="noStrike" cap="none">
              <a:solidFill>
                <a:schemeClr val="dk1"/>
              </a:solidFill>
              <a:latin typeface="Arial"/>
              <a:ea typeface="Arial"/>
              <a:cs typeface="Arial"/>
              <a:sym typeface="Arial"/>
            </a:endParaRPr>
          </a:p>
          <a:p>
            <a:pPr marL="856615" marR="0" lvl="1" indent="-342900" algn="l" rtl="0">
              <a:lnSpc>
                <a:spcPct val="100000"/>
              </a:lnSpc>
              <a:spcBef>
                <a:spcPts val="0"/>
              </a:spcBef>
              <a:spcAft>
                <a:spcPts val="0"/>
              </a:spcAft>
              <a:buClr>
                <a:schemeClr val="dk1"/>
              </a:buClr>
              <a:buSzPts val="2016"/>
              <a:buFont typeface="Courier New"/>
              <a:buChar char="o"/>
            </a:pPr>
            <a:r>
              <a:rPr lang="en-US" sz="2000" b="0" i="0" u="none" strike="noStrike" cap="none">
                <a:solidFill>
                  <a:schemeClr val="dk1"/>
                </a:solidFill>
                <a:latin typeface="Arial"/>
                <a:ea typeface="Arial"/>
                <a:cs typeface="Arial"/>
                <a:sym typeface="Arial"/>
              </a:rPr>
              <a:t>People-based tasks</a:t>
            </a:r>
            <a:endParaRPr sz="2000" b="0" i="0" u="none" strike="noStrike" cap="none">
              <a:solidFill>
                <a:schemeClr val="dk1"/>
              </a:solidFill>
              <a:latin typeface="Arial"/>
              <a:ea typeface="Arial"/>
              <a:cs typeface="Arial"/>
            </a:endParaRPr>
          </a:p>
          <a:p>
            <a:pPr marL="1370965" marR="0" lvl="2" indent="-342900" algn="l" rtl="0">
              <a:lnSpc>
                <a:spcPct val="100000"/>
              </a:lnSpc>
              <a:spcBef>
                <a:spcPts val="0"/>
              </a:spcBef>
              <a:spcAft>
                <a:spcPts val="0"/>
              </a:spcAft>
              <a:buClr>
                <a:schemeClr val="dk1"/>
              </a:buClr>
              <a:buSzPts val="2016"/>
              <a:buFont typeface="Arial"/>
              <a:buChar char="•"/>
            </a:pPr>
            <a:r>
              <a:rPr lang="en-US" sz="2000" b="0" i="0" u="none" strike="noStrike" cap="none">
                <a:solidFill>
                  <a:schemeClr val="dk1"/>
                </a:solidFill>
                <a:latin typeface="Arial"/>
                <a:ea typeface="Arial"/>
                <a:cs typeface="Arial"/>
                <a:sym typeface="Arial"/>
              </a:rPr>
              <a:t>Basic review/approvals</a:t>
            </a:r>
            <a:endParaRPr sz="2000" b="0" i="0" u="none" strike="noStrike" cap="none">
              <a:solidFill>
                <a:schemeClr val="dk1"/>
              </a:solidFill>
              <a:latin typeface="Arial"/>
              <a:ea typeface="Arial"/>
              <a:cs typeface="Arial"/>
            </a:endParaRPr>
          </a:p>
          <a:p>
            <a:pPr marL="1370965" marR="0" lvl="2" indent="-342900" algn="l" rtl="0">
              <a:lnSpc>
                <a:spcPct val="100000"/>
              </a:lnSpc>
              <a:spcBef>
                <a:spcPts val="0"/>
              </a:spcBef>
              <a:spcAft>
                <a:spcPts val="0"/>
              </a:spcAft>
              <a:buClr>
                <a:schemeClr val="dk1"/>
              </a:buClr>
              <a:buSzPts val="2016"/>
              <a:buFont typeface="Arial"/>
              <a:buChar char="•"/>
            </a:pPr>
            <a:r>
              <a:rPr lang="en-US" sz="2000" b="0" i="0" u="none" strike="noStrike" cap="none">
                <a:solidFill>
                  <a:schemeClr val="dk1"/>
                </a:solidFill>
                <a:latin typeface="Arial"/>
                <a:ea typeface="Arial"/>
                <a:cs typeface="Arial"/>
                <a:sym typeface="Arial"/>
              </a:rPr>
              <a:t>Claims Processing</a:t>
            </a:r>
            <a:endParaRPr sz="2000" b="0" i="0" u="none" strike="noStrike" cap="none">
              <a:solidFill>
                <a:schemeClr val="dk1"/>
              </a:solidFill>
              <a:latin typeface="Arial"/>
              <a:ea typeface="Arial"/>
              <a:cs typeface="Arial"/>
            </a:endParaRPr>
          </a:p>
          <a:p>
            <a:pPr marL="1370965" marR="0" lvl="2" indent="-342900" algn="l" rtl="0">
              <a:lnSpc>
                <a:spcPct val="100000"/>
              </a:lnSpc>
              <a:spcBef>
                <a:spcPts val="0"/>
              </a:spcBef>
              <a:spcAft>
                <a:spcPts val="0"/>
              </a:spcAft>
              <a:buClr>
                <a:schemeClr val="dk1"/>
              </a:buClr>
              <a:buSzPts val="2016"/>
              <a:buFont typeface="Arial"/>
              <a:buChar char="•"/>
            </a:pPr>
            <a:r>
              <a:rPr lang="en-US" sz="2000" b="0" i="0" u="none" strike="noStrike" cap="none">
                <a:solidFill>
                  <a:schemeClr val="dk1"/>
                </a:solidFill>
                <a:latin typeface="Arial"/>
                <a:ea typeface="Arial"/>
                <a:cs typeface="Arial"/>
                <a:sym typeface="Arial"/>
              </a:rPr>
              <a:t>Invoice Processing</a:t>
            </a:r>
            <a:endParaRPr sz="2000" b="0" i="0" u="none" strike="noStrike" cap="none">
              <a:solidFill>
                <a:schemeClr val="dk1"/>
              </a:solidFill>
              <a:latin typeface="Arial"/>
              <a:ea typeface="Arial"/>
              <a:cs typeface="Arial"/>
            </a:endParaRPr>
          </a:p>
          <a:p>
            <a:pPr marL="1370965" marR="0" lvl="2" indent="-342900" algn="l" rtl="0">
              <a:lnSpc>
                <a:spcPct val="100000"/>
              </a:lnSpc>
              <a:spcBef>
                <a:spcPts val="0"/>
              </a:spcBef>
              <a:spcAft>
                <a:spcPts val="0"/>
              </a:spcAft>
              <a:buClr>
                <a:schemeClr val="dk1"/>
              </a:buClr>
              <a:buSzPts val="2016"/>
              <a:buFont typeface="Arial"/>
              <a:buChar char="•"/>
            </a:pPr>
            <a:r>
              <a:rPr lang="en-US" sz="2000" b="0" i="0" u="none" strike="noStrike" cap="none">
                <a:solidFill>
                  <a:schemeClr val="dk1"/>
                </a:solidFill>
                <a:latin typeface="Arial"/>
                <a:ea typeface="Arial"/>
                <a:cs typeface="Arial"/>
                <a:sym typeface="Arial"/>
              </a:rPr>
              <a:t>Purchasing Approval</a:t>
            </a:r>
            <a:endParaRPr sz="2000" b="0" i="0" u="none" strike="noStrike" cap="none">
              <a:solidFill>
                <a:schemeClr val="dk1"/>
              </a:solidFill>
              <a:latin typeface="Arial"/>
              <a:ea typeface="Arial"/>
              <a:cs typeface="Arial"/>
            </a:endParaRPr>
          </a:p>
          <a:p>
            <a:pPr marL="1370965" marR="0" lvl="2" indent="-342900" algn="l" rtl="0">
              <a:lnSpc>
                <a:spcPct val="100000"/>
              </a:lnSpc>
              <a:spcBef>
                <a:spcPts val="0"/>
              </a:spcBef>
              <a:spcAft>
                <a:spcPts val="0"/>
              </a:spcAft>
              <a:buClr>
                <a:schemeClr val="dk1"/>
              </a:buClr>
              <a:buSzPts val="2016"/>
              <a:buFont typeface="Arial"/>
              <a:buChar char="•"/>
            </a:pPr>
            <a:r>
              <a:rPr lang="en-US" sz="2000" b="0" i="0" u="none" strike="noStrike" cap="none">
                <a:solidFill>
                  <a:schemeClr val="dk1"/>
                </a:solidFill>
                <a:latin typeface="Arial"/>
                <a:ea typeface="Arial"/>
                <a:cs typeface="Arial"/>
                <a:sym typeface="Arial"/>
              </a:rPr>
              <a:t>Customer/Employee Onboarding</a:t>
            </a:r>
            <a:endParaRPr sz="2000" b="0" i="0" u="none" strike="noStrike" cap="none">
              <a:solidFill>
                <a:schemeClr val="dk1"/>
              </a:solidFill>
              <a:latin typeface="Arial"/>
              <a:ea typeface="Arial"/>
              <a:cs typeface="Arial"/>
            </a:endParaRPr>
          </a:p>
          <a:p>
            <a:pPr marL="1370965" marR="0" lvl="2" indent="-342900" algn="l" rtl="0">
              <a:lnSpc>
                <a:spcPct val="100000"/>
              </a:lnSpc>
              <a:spcBef>
                <a:spcPts val="0"/>
              </a:spcBef>
              <a:spcAft>
                <a:spcPts val="0"/>
              </a:spcAft>
              <a:buClr>
                <a:schemeClr val="dk1"/>
              </a:buClr>
              <a:buSzPts val="2016"/>
              <a:buFont typeface="Arial"/>
              <a:buChar char="•"/>
            </a:pPr>
            <a:r>
              <a:rPr lang="en-US" sz="2000" b="0" i="0" u="none" strike="noStrike" cap="none">
                <a:solidFill>
                  <a:schemeClr val="dk1"/>
                </a:solidFill>
                <a:latin typeface="Arial"/>
                <a:ea typeface="Arial"/>
                <a:cs typeface="Arial"/>
                <a:sym typeface="Arial"/>
              </a:rPr>
              <a:t>Remittance Processing</a:t>
            </a:r>
            <a:endParaRPr sz="2000" b="0" i="0" u="none" strike="noStrike" cap="none">
              <a:solidFill>
                <a:schemeClr val="dk1"/>
              </a:solidFill>
              <a:latin typeface="Arial"/>
              <a:ea typeface="Arial"/>
              <a:cs typeface="Arial"/>
            </a:endParaRPr>
          </a:p>
          <a:p>
            <a:pPr marL="1370965" marR="0" lvl="2" indent="-342900" algn="l" rtl="0">
              <a:lnSpc>
                <a:spcPct val="100000"/>
              </a:lnSpc>
              <a:spcBef>
                <a:spcPts val="0"/>
              </a:spcBef>
              <a:spcAft>
                <a:spcPts val="0"/>
              </a:spcAft>
              <a:buClr>
                <a:schemeClr val="dk1"/>
              </a:buClr>
              <a:buSzPts val="2016"/>
              <a:buFont typeface="Arial"/>
              <a:buChar char="•"/>
            </a:pPr>
            <a:r>
              <a:rPr lang="en-US" sz="2000" b="0" i="0" u="none" strike="noStrike" cap="none">
                <a:solidFill>
                  <a:schemeClr val="dk1"/>
                </a:solidFill>
                <a:latin typeface="Arial"/>
                <a:ea typeface="Arial"/>
                <a:cs typeface="Arial"/>
                <a:sym typeface="Arial"/>
              </a:rPr>
              <a:t>Etc. </a:t>
            </a:r>
            <a:endParaRPr sz="2000" b="0" i="0" u="none" strike="noStrike" cap="none">
              <a:solidFill>
                <a:schemeClr val="dk1"/>
              </a:solidFill>
              <a:latin typeface="Arial"/>
              <a:ea typeface="Arial"/>
              <a:cs typeface="Arial"/>
            </a:endParaRPr>
          </a:p>
          <a:p>
            <a:pPr marL="856615" marR="0" lvl="1" indent="-342900" algn="l" rtl="0">
              <a:lnSpc>
                <a:spcPct val="100000"/>
              </a:lnSpc>
              <a:spcBef>
                <a:spcPts val="0"/>
              </a:spcBef>
              <a:spcAft>
                <a:spcPts val="0"/>
              </a:spcAft>
              <a:buClr>
                <a:schemeClr val="dk1"/>
              </a:buClr>
              <a:buSzPts val="2016"/>
              <a:buFont typeface="Courier New"/>
              <a:buChar char="o"/>
            </a:pPr>
            <a:r>
              <a:rPr lang="en-US" sz="2000" b="0" i="0" u="none" strike="noStrike" cap="none">
                <a:solidFill>
                  <a:schemeClr val="dk1"/>
                </a:solidFill>
                <a:latin typeface="Arial"/>
                <a:ea typeface="Arial"/>
                <a:cs typeface="Arial"/>
                <a:sym typeface="Arial"/>
              </a:rPr>
              <a:t>Electronic form capture</a:t>
            </a:r>
            <a:endParaRPr sz="2000" b="0" i="0" u="none" strike="noStrike" cap="none">
              <a:solidFill>
                <a:schemeClr val="dk1"/>
              </a:solidFill>
              <a:latin typeface="Arial"/>
              <a:ea typeface="Arial"/>
              <a:cs typeface="Arial"/>
            </a:endParaRPr>
          </a:p>
          <a:p>
            <a:pPr marL="856615" lvl="1" indent="-342900">
              <a:buClr>
                <a:schemeClr val="dk1"/>
              </a:buClr>
              <a:buSzPts val="2016"/>
              <a:buFont typeface="Courier New"/>
              <a:buChar char="o"/>
            </a:pPr>
            <a:r>
              <a:rPr lang="en-US" sz="2000" b="0" i="0" u="none" strike="noStrike" cap="none">
                <a:solidFill>
                  <a:schemeClr val="dk1"/>
                </a:solidFill>
                <a:latin typeface="Arial"/>
                <a:ea typeface="Arial"/>
                <a:cs typeface="Arial"/>
                <a:sym typeface="Arial"/>
              </a:rPr>
              <a:t>Intelligent document classification &amp; routing</a:t>
            </a:r>
            <a:br>
              <a:rPr lang="en-US" sz="2000" b="0" i="0" u="none" strike="noStrike" cap="none" dirty="0">
                <a:solidFill>
                  <a:schemeClr val="dk1"/>
                </a:solidFill>
                <a:ea typeface="Calibri"/>
              </a:rPr>
            </a:br>
            <a:br>
              <a:rPr lang="en-US" sz="2000" dirty="0">
                <a:solidFill>
                  <a:schemeClr val="dk1"/>
                </a:solidFill>
                <a:ea typeface="Calibri"/>
              </a:rPr>
            </a:br>
            <a:br>
              <a:rPr lang="en-US" sz="1800" dirty="0">
                <a:latin typeface="Calibri"/>
                <a:ea typeface="Calibri"/>
                <a:cs typeface="Calibri"/>
              </a:rPr>
            </a:br>
            <a:endParaRPr sz="1800" b="0" i="0" u="none" strike="noStrike" cap="none">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Arial"/>
                <a:ea typeface="Arial"/>
                <a:cs typeface="Arial"/>
                <a:sym typeface="Arial"/>
              </a:rPr>
              <a:t>Moving beyond rigidly defined workflows to smarter workflows.</a:t>
            </a:r>
            <a:endParaRPr sz="1400" b="0" i="0" u="none" strike="noStrike" cap="none">
              <a:solidFill>
                <a:schemeClr val="lt1"/>
              </a:solidFill>
              <a:latin typeface="Arial"/>
              <a:ea typeface="Arial"/>
              <a:cs typeface="Arial"/>
              <a:sym typeface="Arial"/>
            </a:endParaRPr>
          </a:p>
        </p:txBody>
      </p:sp>
      <p:pic>
        <p:nvPicPr>
          <p:cNvPr id="10" name="Google Shape;140;p14">
            <a:extLst>
              <a:ext uri="{FF2B5EF4-FFF2-40B4-BE49-F238E27FC236}">
                <a16:creationId xmlns:a16="http://schemas.microsoft.com/office/drawing/2014/main" id="{CC80E95B-F0D0-3889-50E7-3EAEB6C56B62}"/>
              </a:ext>
            </a:extLst>
          </p:cNvPr>
          <p:cNvPicPr preferRelativeResize="0"/>
          <p:nvPr/>
        </p:nvPicPr>
        <p:blipFill>
          <a:blip r:embed="rId4">
            <a:alphaModFix/>
          </a:blip>
          <a:stretch>
            <a:fillRect/>
          </a:stretch>
        </p:blipFill>
        <p:spPr>
          <a:xfrm>
            <a:off x="146275" y="241325"/>
            <a:ext cx="1836076" cy="441950"/>
          </a:xfrm>
          <a:prstGeom prst="rect">
            <a:avLst/>
          </a:prstGeom>
          <a:noFill/>
          <a:ln>
            <a:noFill/>
          </a:ln>
        </p:spPr>
      </p:pic>
    </p:spTree>
    <p:extLst>
      <p:ext uri="{BB962C8B-B14F-4D97-AF65-F5344CB8AC3E}">
        <p14:creationId xmlns:p14="http://schemas.microsoft.com/office/powerpoint/2010/main" val="2040369059"/>
      </p:ext>
    </p:extLst>
  </p:cSld>
  <p:clrMapOvr>
    <a:masterClrMapping/>
  </p:clrMapOvr>
</p:sld>
</file>

<file path=ppt/theme/theme1.xml><?xml version="1.0" encoding="utf-8"?>
<a:theme xmlns:a="http://schemas.openxmlformats.org/drawingml/2006/main" name="BT-Brand-Theme_ver1">
  <a:themeElements>
    <a:clrScheme name="KM_BT-framework-colour-palette">
      <a:dk1>
        <a:srgbClr val="000000"/>
      </a:dk1>
      <a:lt1>
        <a:srgbClr val="FFFFFF"/>
      </a:lt1>
      <a:dk2>
        <a:srgbClr val="BEE2DD"/>
      </a:dk2>
      <a:lt2>
        <a:srgbClr val="C1E5F4"/>
      </a:lt2>
      <a:accent1>
        <a:srgbClr val="0066CC"/>
      </a:accent1>
      <a:accent2>
        <a:srgbClr val="E5E3DF"/>
      </a:accent2>
      <a:accent3>
        <a:srgbClr val="009EB7"/>
      </a:accent3>
      <a:accent4>
        <a:srgbClr val="CEA100"/>
      </a:accent4>
      <a:accent5>
        <a:srgbClr val="C0167B"/>
      </a:accent5>
      <a:accent6>
        <a:srgbClr val="826FB0"/>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5109</Words>
  <Application>Microsoft Office PowerPoint</Application>
  <PresentationFormat>Custom</PresentationFormat>
  <Paragraphs>1037</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Courier New</vt:lpstr>
      <vt:lpstr>Aptos Narrow</vt:lpstr>
      <vt:lpstr>Lato</vt:lpstr>
      <vt:lpstr>Arial Narrow</vt:lpstr>
      <vt:lpstr>Calibri</vt:lpstr>
      <vt:lpstr>Arial</vt:lpstr>
      <vt:lpstr>Cambria</vt:lpstr>
      <vt:lpstr>BT-Brand-Theme_ver1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Hayley</dc:creator>
  <cp:lastModifiedBy>Hayley Frier</cp:lastModifiedBy>
  <cp:revision>287</cp:revision>
  <dcterms:modified xsi:type="dcterms:W3CDTF">2026-03-06T20:26:02Z</dcterms:modified>
</cp:coreProperties>
</file>